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41"/>
  </p:notesMasterIdLst>
  <p:handoutMasterIdLst>
    <p:handoutMasterId r:id="rId42"/>
  </p:handoutMasterIdLst>
  <p:sldIdLst>
    <p:sldId id="388" r:id="rId2"/>
    <p:sldId id="404" r:id="rId3"/>
    <p:sldId id="435" r:id="rId4"/>
    <p:sldId id="363" r:id="rId5"/>
    <p:sldId id="355" r:id="rId6"/>
    <p:sldId id="340" r:id="rId7"/>
    <p:sldId id="389" r:id="rId8"/>
    <p:sldId id="420" r:id="rId9"/>
    <p:sldId id="377" r:id="rId10"/>
    <p:sldId id="421" r:id="rId11"/>
    <p:sldId id="422" r:id="rId12"/>
    <p:sldId id="443" r:id="rId13"/>
    <p:sldId id="390" r:id="rId14"/>
    <p:sldId id="444" r:id="rId15"/>
    <p:sldId id="413" r:id="rId16"/>
    <p:sldId id="398" r:id="rId17"/>
    <p:sldId id="425" r:id="rId18"/>
    <p:sldId id="448" r:id="rId19"/>
    <p:sldId id="378" r:id="rId20"/>
    <p:sldId id="360" r:id="rId21"/>
    <p:sldId id="407" r:id="rId22"/>
    <p:sldId id="406" r:id="rId23"/>
    <p:sldId id="302" r:id="rId24"/>
    <p:sldId id="449" r:id="rId25"/>
    <p:sldId id="428" r:id="rId26"/>
    <p:sldId id="379" r:id="rId27"/>
    <p:sldId id="446" r:id="rId28"/>
    <p:sldId id="437" r:id="rId29"/>
    <p:sldId id="411" r:id="rId30"/>
    <p:sldId id="430" r:id="rId31"/>
    <p:sldId id="438" r:id="rId32"/>
    <p:sldId id="381" r:id="rId33"/>
    <p:sldId id="431" r:id="rId34"/>
    <p:sldId id="432" r:id="rId35"/>
    <p:sldId id="297" r:id="rId36"/>
    <p:sldId id="382" r:id="rId37"/>
    <p:sldId id="439" r:id="rId38"/>
    <p:sldId id="427" r:id="rId39"/>
    <p:sldId id="447" r:id="rId4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kie Dacey" initials="VD" lastIdx="9" clrIdx="0">
    <p:extLst>
      <p:ext uri="{19B8F6BF-5375-455C-9EA6-DF929625EA0E}">
        <p15:presenceInfo xmlns:p15="http://schemas.microsoft.com/office/powerpoint/2012/main" userId="88d4508f4e4b477e" providerId="Windows Live"/>
      </p:ext>
    </p:extLst>
  </p:cmAuthor>
  <p:cmAuthor id="2" name="Ann Fleming Birch" initials="AFB" lastIdx="8" clrIdx="1">
    <p:extLst>
      <p:ext uri="{19B8F6BF-5375-455C-9EA6-DF929625EA0E}">
        <p15:presenceInfo xmlns:p15="http://schemas.microsoft.com/office/powerpoint/2012/main" userId="Ann Fleming Bir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AD4"/>
    <a:srgbClr val="0060A8"/>
    <a:srgbClr val="580BF3"/>
    <a:srgbClr val="83A1D7"/>
    <a:srgbClr val="CC3300"/>
    <a:srgbClr val="9DB5DF"/>
    <a:srgbClr val="D0DB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5" autoAdjust="0"/>
    <p:restoredTop sz="41542" autoAdjust="0"/>
  </p:normalViewPr>
  <p:slideViewPr>
    <p:cSldViewPr snapToGrid="0">
      <p:cViewPr varScale="1">
        <p:scale>
          <a:sx n="20" d="100"/>
          <a:sy n="20" d="100"/>
        </p:scale>
        <p:origin x="1248" y="34"/>
      </p:cViewPr>
      <p:guideLst/>
    </p:cSldViewPr>
  </p:slideViewPr>
  <p:outlineViewPr>
    <p:cViewPr>
      <p:scale>
        <a:sx n="33" d="100"/>
        <a:sy n="33" d="100"/>
      </p:scale>
      <p:origin x="0" y="-8626"/>
    </p:cViewPr>
  </p:outlineViewPr>
  <p:notesTextViewPr>
    <p:cViewPr>
      <p:scale>
        <a:sx n="100" d="100"/>
        <a:sy n="100" d="100"/>
      </p:scale>
      <p:origin x="0" y="0"/>
    </p:cViewPr>
  </p:notesTextViewPr>
  <p:sorterViewPr>
    <p:cViewPr>
      <p:scale>
        <a:sx n="79" d="100"/>
        <a:sy n="79" d="100"/>
      </p:scale>
      <p:origin x="0" y="0"/>
    </p:cViewPr>
  </p:sorterViewPr>
  <p:notesViewPr>
    <p:cSldViewPr snapToGrid="0">
      <p:cViewPr>
        <p:scale>
          <a:sx n="82" d="100"/>
          <a:sy n="82" d="100"/>
        </p:scale>
        <p:origin x="205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alf\Documents\LWV\VoterTurnoutRank.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600" b="1" baseline="0" dirty="0">
                <a:latin typeface="Lato" panose="020F0502020204030203" pitchFamily="34" charset="0"/>
                <a:ea typeface="Lato" panose="020F0502020204030203" pitchFamily="34" charset="0"/>
                <a:cs typeface="Lato" panose="020F0502020204030203" pitchFamily="34" charset="0"/>
              </a:rPr>
              <a:t>2020 U.S. Congressional Election—</a:t>
            </a:r>
          </a:p>
          <a:p>
            <a:pPr algn="l">
              <a:defRPr/>
            </a:pPr>
            <a:r>
              <a:rPr lang="en-US" sz="1600" b="1" i="0" u="none" strike="noStrike" baseline="0" dirty="0">
                <a:effectLst/>
                <a:latin typeface="Lato" panose="020F0502020204030203" pitchFamily="34" charset="0"/>
                <a:ea typeface="Lato" panose="020F0502020204030203" pitchFamily="34" charset="0"/>
                <a:cs typeface="Lato" panose="020F0502020204030203" pitchFamily="34" charset="0"/>
              </a:rPr>
              <a:t>Percentage of Votes Cast vs. </a:t>
            </a:r>
            <a:br>
              <a:rPr lang="en-US" sz="1600" b="1" i="0" u="none" strike="noStrike" baseline="0" dirty="0">
                <a:effectLst/>
                <a:latin typeface="Lato" panose="020F0502020204030203" pitchFamily="34" charset="0"/>
                <a:ea typeface="Lato" panose="020F0502020204030203" pitchFamily="34" charset="0"/>
                <a:cs typeface="Lato" panose="020F0502020204030203" pitchFamily="34" charset="0"/>
              </a:rPr>
            </a:br>
            <a:r>
              <a:rPr lang="en-US" sz="1600" b="1" i="0" u="none" strike="noStrike" baseline="0" dirty="0">
                <a:effectLst/>
                <a:latin typeface="Lato" panose="020F0502020204030203" pitchFamily="34" charset="0"/>
                <a:ea typeface="Lato" panose="020F0502020204030203" pitchFamily="34" charset="0"/>
                <a:cs typeface="Lato" panose="020F0502020204030203" pitchFamily="34" charset="0"/>
              </a:rPr>
              <a:t>Percentage of Seats Won by Party</a:t>
            </a:r>
            <a:endParaRPr lang="en-US" sz="1600" b="1" dirty="0">
              <a:latin typeface="Lato" panose="020F0502020204030203" pitchFamily="34" charset="0"/>
              <a:ea typeface="Lato" panose="020F0502020204030203" pitchFamily="34" charset="0"/>
              <a:cs typeface="Lato" panose="020F0502020204030203" pitchFamily="34" charset="0"/>
            </a:endParaRPr>
          </a:p>
        </c:rich>
      </c:tx>
      <c:layout>
        <c:manualLayout>
          <c:xMode val="edge"/>
          <c:yMode val="edge"/>
          <c:x val="0.15051956781214415"/>
          <c:y val="3.9720751267785466E-2"/>
        </c:manualLayout>
      </c:layout>
      <c:overlay val="0"/>
      <c:spPr>
        <a:noFill/>
        <a:ln w="12700">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Democrats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Votes Cast</c:v>
                </c:pt>
                <c:pt idx="1">
                  <c:v>Seats Won</c:v>
                </c:pt>
              </c:strCache>
            </c:strRef>
          </c:cat>
          <c:val>
            <c:numRef>
              <c:f>Sheet1!$B$2:$B$3</c:f>
              <c:numCache>
                <c:formatCode>General</c:formatCode>
                <c:ptCount val="2"/>
                <c:pt idx="0">
                  <c:v>41</c:v>
                </c:pt>
                <c:pt idx="1">
                  <c:v>22</c:v>
                </c:pt>
              </c:numCache>
            </c:numRef>
          </c:val>
          <c:extLst>
            <c:ext xmlns:c16="http://schemas.microsoft.com/office/drawing/2014/chart" uri="{C3380CC4-5D6E-409C-BE32-E72D297353CC}">
              <c16:uniqueId val="{00000000-D724-4E5A-8877-0628CBAAB3A6}"/>
            </c:ext>
          </c:extLst>
        </c:ser>
        <c:ser>
          <c:idx val="1"/>
          <c:order val="1"/>
          <c:tx>
            <c:strRef>
              <c:f>Sheet1!$C$1</c:f>
              <c:strCache>
                <c:ptCount val="1"/>
                <c:pt idx="0">
                  <c:v>Republicans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Votes Cast</c:v>
                </c:pt>
                <c:pt idx="1">
                  <c:v>Seats Won</c:v>
                </c:pt>
              </c:strCache>
            </c:strRef>
          </c:cat>
          <c:val>
            <c:numRef>
              <c:f>Sheet1!$C$2:$C$3</c:f>
              <c:numCache>
                <c:formatCode>General</c:formatCode>
                <c:ptCount val="2"/>
                <c:pt idx="0">
                  <c:v>59</c:v>
                </c:pt>
                <c:pt idx="1">
                  <c:v>78</c:v>
                </c:pt>
              </c:numCache>
            </c:numRef>
          </c:val>
          <c:extLst>
            <c:ext xmlns:c16="http://schemas.microsoft.com/office/drawing/2014/chart" uri="{C3380CC4-5D6E-409C-BE32-E72D297353CC}">
              <c16:uniqueId val="{00000001-D724-4E5A-8877-0628CBAAB3A6}"/>
            </c:ext>
          </c:extLst>
        </c:ser>
        <c:dLbls>
          <c:showLegendKey val="0"/>
          <c:showVal val="1"/>
          <c:showCatName val="0"/>
          <c:showSerName val="0"/>
          <c:showPercent val="0"/>
          <c:showBubbleSize val="0"/>
        </c:dLbls>
        <c:gapWidth val="219"/>
        <c:overlap val="100"/>
        <c:axId val="1830670496"/>
        <c:axId val="1830664512"/>
      </c:barChart>
      <c:catAx>
        <c:axId val="183067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830664512"/>
        <c:crosses val="autoZero"/>
        <c:auto val="1"/>
        <c:lblAlgn val="ctr"/>
        <c:lblOffset val="100"/>
        <c:noMultiLvlLbl val="0"/>
      </c:catAx>
      <c:valAx>
        <c:axId val="1830664512"/>
        <c:scaling>
          <c:orientation val="minMax"/>
        </c:scaling>
        <c:delete val="0"/>
        <c:axPos val="l"/>
        <c:majorGridlines>
          <c:spPr>
            <a:ln w="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Percent</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0670496"/>
        <c:crosses val="autoZero"/>
        <c:crossBetween val="between"/>
      </c:valAx>
      <c:spPr>
        <a:noFill/>
        <a:ln w="3175">
          <a:solidFill>
            <a:schemeClr val="tx1">
              <a:lumMod val="15000"/>
              <a:lumOff val="85000"/>
            </a:schemeClr>
          </a:solidFill>
        </a:ln>
        <a:effectLst/>
      </c:spPr>
    </c:plotArea>
    <c:legend>
      <c:legendPos val="b"/>
      <c:layout>
        <c:manualLayout>
          <c:xMode val="edge"/>
          <c:yMode val="edge"/>
          <c:x val="0.28556057450475303"/>
          <c:y val="0.91716087585065076"/>
          <c:w val="0.42458121715354025"/>
          <c:h val="8.2690674097538122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600" b="1" i="0" baseline="0" dirty="0">
                <a:effectLst/>
                <a:latin typeface="Lato" panose="020F0502020204030203" pitchFamily="34" charset="0"/>
                <a:ea typeface="Lato" panose="020F0502020204030203" pitchFamily="34" charset="0"/>
                <a:cs typeface="Lato" panose="020F0502020204030203" pitchFamily="34" charset="0"/>
              </a:rPr>
              <a:t>Indiana General Assembly – 2020 Election</a:t>
            </a:r>
          </a:p>
        </c:rich>
      </c:tx>
      <c:layout>
        <c:manualLayout>
          <c:xMode val="edge"/>
          <c:yMode val="edge"/>
          <c:x val="0.11048936300836068"/>
          <c:y val="4.1865394515413552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943419193724783"/>
          <c:y val="0.17423606347439211"/>
          <c:w val="0.84025273524819488"/>
          <c:h val="0.54627637076870883"/>
        </c:manualLayout>
      </c:layout>
      <c:barChart>
        <c:barDir val="col"/>
        <c:grouping val="percentStacked"/>
        <c:varyColors val="0"/>
        <c:ser>
          <c:idx val="0"/>
          <c:order val="0"/>
          <c:tx>
            <c:strRef>
              <c:f>Sheet1!$B$1</c:f>
              <c:strCache>
                <c:ptCount val="1"/>
                <c:pt idx="0">
                  <c:v>Opposed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House</c:v>
                </c:pt>
                <c:pt idx="1">
                  <c:v>Senate</c:v>
                </c:pt>
              </c:strCache>
            </c:strRef>
          </c:cat>
          <c:val>
            <c:numRef>
              <c:f>Sheet1!$B$2:$B$3</c:f>
              <c:numCache>
                <c:formatCode>General</c:formatCode>
                <c:ptCount val="2"/>
                <c:pt idx="0">
                  <c:v>68</c:v>
                </c:pt>
                <c:pt idx="1">
                  <c:v>64</c:v>
                </c:pt>
              </c:numCache>
            </c:numRef>
          </c:val>
          <c:extLst>
            <c:ext xmlns:c16="http://schemas.microsoft.com/office/drawing/2014/chart" uri="{C3380CC4-5D6E-409C-BE32-E72D297353CC}">
              <c16:uniqueId val="{00000000-F217-47F3-8EB5-AD2D226C3E8F}"/>
            </c:ext>
          </c:extLst>
        </c:ser>
        <c:ser>
          <c:idx val="1"/>
          <c:order val="1"/>
          <c:tx>
            <c:strRef>
              <c:f>Sheet1!$C$1</c:f>
              <c:strCache>
                <c:ptCount val="1"/>
                <c:pt idx="0">
                  <c:v>Unopposed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House</c:v>
                </c:pt>
                <c:pt idx="1">
                  <c:v>Senate</c:v>
                </c:pt>
              </c:strCache>
            </c:strRef>
          </c:cat>
          <c:val>
            <c:numRef>
              <c:f>Sheet1!$C$2:$C$3</c:f>
              <c:numCache>
                <c:formatCode>General</c:formatCode>
                <c:ptCount val="2"/>
                <c:pt idx="0">
                  <c:v>32</c:v>
                </c:pt>
                <c:pt idx="1">
                  <c:v>36</c:v>
                </c:pt>
              </c:numCache>
            </c:numRef>
          </c:val>
          <c:extLst>
            <c:ext xmlns:c16="http://schemas.microsoft.com/office/drawing/2014/chart" uri="{C3380CC4-5D6E-409C-BE32-E72D297353CC}">
              <c16:uniqueId val="{00000001-F217-47F3-8EB5-AD2D226C3E8F}"/>
            </c:ext>
          </c:extLst>
        </c:ser>
        <c:dLbls>
          <c:dLblPos val="ctr"/>
          <c:showLegendKey val="0"/>
          <c:showVal val="1"/>
          <c:showCatName val="0"/>
          <c:showSerName val="0"/>
          <c:showPercent val="0"/>
          <c:showBubbleSize val="0"/>
        </c:dLbls>
        <c:gapWidth val="150"/>
        <c:overlap val="100"/>
        <c:axId val="1830660704"/>
        <c:axId val="1830672672"/>
      </c:barChart>
      <c:catAx>
        <c:axId val="1830660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b="1" dirty="0"/>
                  <a:t>Percent Opposed and Unopposed Candidates by Chamber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830672672"/>
        <c:crosses val="autoZero"/>
        <c:auto val="1"/>
        <c:lblAlgn val="ctr"/>
        <c:lblOffset val="100"/>
        <c:noMultiLvlLbl val="0"/>
      </c:catAx>
      <c:valAx>
        <c:axId val="1830672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Percent</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830660704"/>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8286621780973031"/>
          <c:y val="0.90615596969771306"/>
          <c:w val="0.54779413442884861"/>
          <c:h val="7.437362531786330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500" b="1" dirty="0">
                <a:latin typeface="Lato" panose="020F0502020204030203"/>
              </a:rPr>
              <a:t>Indiana's State Voter Turn-Out Rank </a:t>
            </a:r>
          </a:p>
          <a:p>
            <a:pPr>
              <a:defRPr b="1"/>
            </a:pPr>
            <a:r>
              <a:rPr lang="en-US" sz="1500" b="1" dirty="0">
                <a:latin typeface="Lato" panose="020F0502020204030203"/>
              </a:rPr>
              <a:t>in Presidential Elections</a:t>
            </a:r>
          </a:p>
        </c:rich>
      </c:tx>
      <c:layout>
        <c:manualLayout>
          <c:xMode val="edge"/>
          <c:yMode val="edge"/>
          <c:x val="0.21011468675111267"/>
          <c:y val="6.16562824506749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626591230551627E-2"/>
          <c:y val="0.34692949839603382"/>
          <c:w val="0.89140028288543138"/>
          <c:h val="0.61603346456692909"/>
        </c:manualLayout>
      </c:layout>
      <c:lineChart>
        <c:grouping val="standard"/>
        <c:varyColors val="0"/>
        <c:ser>
          <c:idx val="0"/>
          <c:order val="0"/>
          <c:tx>
            <c:strRef>
              <c:f>Sheet2!$A$2</c:f>
              <c:strCache>
                <c:ptCount val="1"/>
                <c:pt idx="0">
                  <c:v>Indiana's State Voter Turn-out Rank in Presidential Elections</c:v>
                </c:pt>
              </c:strCache>
            </c:strRef>
          </c:tx>
          <c:spPr>
            <a:ln w="28575" cap="rnd">
              <a:solidFill>
                <a:schemeClr val="accent1"/>
              </a:solidFill>
              <a:round/>
            </a:ln>
            <a:effectLst/>
          </c:spPr>
          <c:marker>
            <c:symbol val="none"/>
          </c:marker>
          <c:cat>
            <c:numRef>
              <c:f>Sheet2!$B$1:$D$1</c:f>
              <c:numCache>
                <c:formatCode>General</c:formatCode>
                <c:ptCount val="3"/>
                <c:pt idx="0">
                  <c:v>2012</c:v>
                </c:pt>
                <c:pt idx="1">
                  <c:v>2016</c:v>
                </c:pt>
                <c:pt idx="2">
                  <c:v>2020</c:v>
                </c:pt>
              </c:numCache>
            </c:numRef>
          </c:cat>
          <c:val>
            <c:numRef>
              <c:f>Sheet2!$B$2:$D$2</c:f>
              <c:numCache>
                <c:formatCode>General</c:formatCode>
                <c:ptCount val="3"/>
                <c:pt idx="0">
                  <c:v>37</c:v>
                </c:pt>
                <c:pt idx="1">
                  <c:v>38</c:v>
                </c:pt>
                <c:pt idx="2">
                  <c:v>43</c:v>
                </c:pt>
              </c:numCache>
            </c:numRef>
          </c:val>
          <c:smooth val="0"/>
          <c:extLst>
            <c:ext xmlns:c16="http://schemas.microsoft.com/office/drawing/2014/chart" uri="{C3380CC4-5D6E-409C-BE32-E72D297353CC}">
              <c16:uniqueId val="{00000000-6368-415C-82BC-59BB870C3D22}"/>
            </c:ext>
          </c:extLst>
        </c:ser>
        <c:dLbls>
          <c:showLegendKey val="0"/>
          <c:showVal val="0"/>
          <c:showCatName val="0"/>
          <c:showSerName val="0"/>
          <c:showPercent val="0"/>
          <c:showBubbleSize val="0"/>
        </c:dLbls>
        <c:smooth val="0"/>
        <c:axId val="1837553488"/>
        <c:axId val="1837551312"/>
      </c:lineChart>
      <c:catAx>
        <c:axId val="1837553488"/>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Lato" panose="020F0502020204030203"/>
                <a:ea typeface="+mn-ea"/>
                <a:cs typeface="+mn-cs"/>
              </a:defRPr>
            </a:pPr>
            <a:endParaRPr lang="en-US"/>
          </a:p>
        </c:txPr>
        <c:crossAx val="1837551312"/>
        <c:crosses val="autoZero"/>
        <c:auto val="1"/>
        <c:lblAlgn val="ctr"/>
        <c:lblOffset val="100"/>
        <c:noMultiLvlLbl val="0"/>
      </c:catAx>
      <c:valAx>
        <c:axId val="1837551312"/>
        <c:scaling>
          <c:orientation val="maxMin"/>
          <c:max val="51"/>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Lato" panose="020F0502020204030203"/>
                <a:ea typeface="+mn-ea"/>
                <a:cs typeface="+mn-cs"/>
              </a:defRPr>
            </a:pPr>
            <a:endParaRPr lang="en-US"/>
          </a:p>
        </c:txPr>
        <c:crossAx val="1837553488"/>
        <c:crosses val="autoZero"/>
        <c:crossBetween val="between"/>
      </c:valAx>
      <c:spPr>
        <a:noFill/>
        <a:ln>
          <a:noFill/>
        </a:ln>
        <a:effectLst/>
      </c:spPr>
    </c:plotArea>
    <c:plotVisOnly val="1"/>
    <c:dispBlanksAs val="gap"/>
    <c:showDLblsOverMax val="0"/>
  </c:chart>
  <c:spPr>
    <a:solidFill>
      <a:schemeClr val="bg1"/>
    </a:solidFill>
    <a:ln w="1270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0.91667</cdr:y>
    </cdr:from>
    <cdr:to>
      <cdr:x>0.21806</cdr:x>
      <cdr:y>1</cdr:y>
    </cdr:to>
    <cdr:sp macro="" textlink="">
      <cdr:nvSpPr>
        <cdr:cNvPr id="2" name="Text Box 1"/>
        <cdr:cNvSpPr txBox="1"/>
      </cdr:nvSpPr>
      <cdr:spPr>
        <a:xfrm xmlns:a="http://schemas.openxmlformats.org/drawingml/2006/main">
          <a:off x="0" y="2933700"/>
          <a:ext cx="1196340"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D36420-FC46-435D-8A4D-2972DD49EC09}"/>
              </a:ext>
            </a:extLst>
          </p:cNvPr>
          <p:cNvSpPr>
            <a:spLocks noGrp="1"/>
          </p:cNvSpPr>
          <p:nvPr>
            <p:ph type="hdr" sz="quarter"/>
          </p:nvPr>
        </p:nvSpPr>
        <p:spPr>
          <a:xfrm>
            <a:off x="2" y="2"/>
            <a:ext cx="3078163" cy="469900"/>
          </a:xfrm>
          <a:prstGeom prst="rect">
            <a:avLst/>
          </a:prstGeom>
        </p:spPr>
        <p:txBody>
          <a:bodyPr vert="horz" lIns="91422" tIns="45712" rIns="91422" bIns="45712" rtlCol="0"/>
          <a:lstStyle>
            <a:lvl1pPr algn="l">
              <a:defRPr sz="1100"/>
            </a:lvl1pPr>
          </a:lstStyle>
          <a:p>
            <a:endParaRPr lang="en-US"/>
          </a:p>
        </p:txBody>
      </p:sp>
      <p:sp>
        <p:nvSpPr>
          <p:cNvPr id="3" name="Date Placeholder 2">
            <a:extLst>
              <a:ext uri="{FF2B5EF4-FFF2-40B4-BE49-F238E27FC236}">
                <a16:creationId xmlns:a16="http://schemas.microsoft.com/office/drawing/2014/main" id="{048AD93A-A5E7-468E-896F-86599228DEB2}"/>
              </a:ext>
            </a:extLst>
          </p:cNvPr>
          <p:cNvSpPr>
            <a:spLocks noGrp="1"/>
          </p:cNvSpPr>
          <p:nvPr>
            <p:ph type="dt" sz="quarter" idx="1"/>
          </p:nvPr>
        </p:nvSpPr>
        <p:spPr>
          <a:xfrm>
            <a:off x="4022727" y="2"/>
            <a:ext cx="3078163" cy="469900"/>
          </a:xfrm>
          <a:prstGeom prst="rect">
            <a:avLst/>
          </a:prstGeom>
        </p:spPr>
        <p:txBody>
          <a:bodyPr vert="horz" lIns="91422" tIns="45712" rIns="91422" bIns="45712" rtlCol="0"/>
          <a:lstStyle>
            <a:lvl1pPr algn="r">
              <a:defRPr sz="1100"/>
            </a:lvl1pPr>
          </a:lstStyle>
          <a:p>
            <a:fld id="{6AA9F3D1-AF55-4A59-82C8-6C072937BD80}" type="datetime1">
              <a:rPr lang="en-US" smtClean="0"/>
              <a:t>6/1/2021</a:t>
            </a:fld>
            <a:endParaRPr lang="en-US"/>
          </a:p>
        </p:txBody>
      </p:sp>
      <p:sp>
        <p:nvSpPr>
          <p:cNvPr id="4" name="Footer Placeholder 3">
            <a:extLst>
              <a:ext uri="{FF2B5EF4-FFF2-40B4-BE49-F238E27FC236}">
                <a16:creationId xmlns:a16="http://schemas.microsoft.com/office/drawing/2014/main" id="{41694E68-F7E0-4639-BB51-113C9F467783}"/>
              </a:ext>
            </a:extLst>
          </p:cNvPr>
          <p:cNvSpPr>
            <a:spLocks noGrp="1"/>
          </p:cNvSpPr>
          <p:nvPr>
            <p:ph type="ftr" sz="quarter" idx="2"/>
          </p:nvPr>
        </p:nvSpPr>
        <p:spPr>
          <a:xfrm>
            <a:off x="2" y="8918575"/>
            <a:ext cx="3078163" cy="469900"/>
          </a:xfrm>
          <a:prstGeom prst="rect">
            <a:avLst/>
          </a:prstGeom>
        </p:spPr>
        <p:txBody>
          <a:bodyPr vert="horz" lIns="91422" tIns="45712" rIns="91422" bIns="45712" rtlCol="0" anchor="b"/>
          <a:lstStyle>
            <a:lvl1pPr algn="l">
              <a:defRPr sz="1100"/>
            </a:lvl1pPr>
          </a:lstStyle>
          <a:p>
            <a:r>
              <a:rPr lang="en-US"/>
              <a:t>3/31/2021</a:t>
            </a:r>
          </a:p>
        </p:txBody>
      </p:sp>
      <p:sp>
        <p:nvSpPr>
          <p:cNvPr id="5" name="Slide Number Placeholder 4">
            <a:extLst>
              <a:ext uri="{FF2B5EF4-FFF2-40B4-BE49-F238E27FC236}">
                <a16:creationId xmlns:a16="http://schemas.microsoft.com/office/drawing/2014/main" id="{4D1293D9-FC52-4745-96BE-DEC269E5F640}"/>
              </a:ext>
            </a:extLst>
          </p:cNvPr>
          <p:cNvSpPr>
            <a:spLocks noGrp="1"/>
          </p:cNvSpPr>
          <p:nvPr>
            <p:ph type="sldNum" sz="quarter" idx="3"/>
          </p:nvPr>
        </p:nvSpPr>
        <p:spPr>
          <a:xfrm>
            <a:off x="4022727" y="8918575"/>
            <a:ext cx="3078163" cy="469900"/>
          </a:xfrm>
          <a:prstGeom prst="rect">
            <a:avLst/>
          </a:prstGeom>
        </p:spPr>
        <p:txBody>
          <a:bodyPr vert="horz" lIns="91422" tIns="45712" rIns="91422" bIns="45712" rtlCol="0" anchor="b"/>
          <a:lstStyle>
            <a:lvl1pPr algn="r">
              <a:defRPr sz="1100"/>
            </a:lvl1pPr>
          </a:lstStyle>
          <a:p>
            <a:fld id="{4F1BB1F4-74C1-4D1B-A2D1-955DC0D70E05}" type="slidenum">
              <a:rPr lang="en-US" smtClean="0"/>
              <a:t>‹#›</a:t>
            </a:fld>
            <a:endParaRPr lang="en-US"/>
          </a:p>
        </p:txBody>
      </p:sp>
    </p:spTree>
    <p:extLst>
      <p:ext uri="{BB962C8B-B14F-4D97-AF65-F5344CB8AC3E}">
        <p14:creationId xmlns:p14="http://schemas.microsoft.com/office/powerpoint/2010/main" val="157296887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549275"/>
            <a:ext cx="5632450" cy="3168650"/>
          </a:xfrm>
          <a:prstGeom prst="rect">
            <a:avLst/>
          </a:prstGeom>
          <a:noFill/>
          <a:ln w="12700">
            <a:solidFill>
              <a:prstClr val="black"/>
            </a:solidFill>
          </a:ln>
        </p:spPr>
        <p:txBody>
          <a:bodyPr vert="horz" lIns="94210" tIns="47105" rIns="94210" bIns="47105" rtlCol="0" anchor="ctr"/>
          <a:lstStyle/>
          <a:p>
            <a:endParaRPr lang="en-US" dirty="0"/>
          </a:p>
        </p:txBody>
      </p:sp>
      <p:sp>
        <p:nvSpPr>
          <p:cNvPr id="5" name="Notes Placeholder 4"/>
          <p:cNvSpPr>
            <a:spLocks noGrp="1"/>
          </p:cNvSpPr>
          <p:nvPr>
            <p:ph type="body" sz="quarter" idx="3"/>
          </p:nvPr>
        </p:nvSpPr>
        <p:spPr>
          <a:xfrm>
            <a:off x="731521" y="4023360"/>
            <a:ext cx="5882463" cy="4589992"/>
          </a:xfrm>
          <a:prstGeom prst="rect">
            <a:avLst/>
          </a:prstGeom>
        </p:spPr>
        <p:txBody>
          <a:bodyPr vert="horz" lIns="94210" tIns="47105" rIns="94210" bIns="4710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397190" y="8749630"/>
            <a:ext cx="914400" cy="365760"/>
          </a:xfrm>
          <a:prstGeom prst="rect">
            <a:avLst/>
          </a:prstGeom>
        </p:spPr>
        <p:txBody>
          <a:bodyPr vert="horz" lIns="94210" tIns="47105" rIns="94210" bIns="47105" rtlCol="0" anchor="b"/>
          <a:lstStyle>
            <a:lvl1pPr algn="r">
              <a:defRPr sz="1100" b="1">
                <a:latin typeface="Merriweather" panose="02000000000000000000" pitchFamily="2" charset="0"/>
                <a:cs typeface="Merriweather" panose="02000000000000000000" pitchFamily="2" charset="0"/>
              </a:defRPr>
            </a:lvl1pPr>
          </a:lstStyle>
          <a:p>
            <a:fld id="{2010A3EF-BD22-49A0-BF07-3B19EF44A3E3}" type="slidenum">
              <a:rPr lang="en-US" smtClean="0"/>
              <a:pPr/>
              <a:t>‹#›</a:t>
            </a:fld>
            <a:endParaRPr lang="en-US" dirty="0"/>
          </a:p>
        </p:txBody>
      </p:sp>
      <p:sp>
        <p:nvSpPr>
          <p:cNvPr id="6" name="Slide Number Placeholder 6">
            <a:extLst>
              <a:ext uri="{FF2B5EF4-FFF2-40B4-BE49-F238E27FC236}">
                <a16:creationId xmlns:a16="http://schemas.microsoft.com/office/drawing/2014/main" id="{181C34B5-7D75-4F60-A1BF-AB373685A7F0}"/>
              </a:ext>
            </a:extLst>
          </p:cNvPr>
          <p:cNvSpPr txBox="1">
            <a:spLocks/>
          </p:cNvSpPr>
          <p:nvPr/>
        </p:nvSpPr>
        <p:spPr>
          <a:xfrm>
            <a:off x="735020" y="8749631"/>
            <a:ext cx="1330847" cy="365760"/>
          </a:xfrm>
          <a:prstGeom prst="rect">
            <a:avLst/>
          </a:prstGeom>
        </p:spPr>
        <p:txBody>
          <a:bodyPr vert="horz" lIns="94210" tIns="47105" rIns="94210" bIns="47105" rtlCol="0" anchor="b"/>
          <a:lstStyle>
            <a:defPPr>
              <a:defRPr lang="en-US"/>
            </a:defPPr>
            <a:lvl1pPr marL="0" algn="r" defTabSz="914400" rtl="0" eaLnBrk="1" latinLnBrk="0" hangingPunct="1">
              <a:defRPr sz="1400" b="1" kern="1200">
                <a:solidFill>
                  <a:schemeClr val="tx1"/>
                </a:solidFill>
                <a:latin typeface="Merriweather" panose="02000000000000000000" pitchFamily="2" charset="0"/>
                <a:ea typeface="+mn-ea"/>
                <a:cs typeface="Merriweather"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83F343F-36DB-4C90-94AF-0DDF85346E32}" type="datetime4">
              <a:rPr lang="en-US" sz="1100" b="0" smtClean="0"/>
              <a:t>June 1, 2021</a:t>
            </a:fld>
            <a:endParaRPr lang="en-US" sz="1100" b="0" dirty="0"/>
          </a:p>
        </p:txBody>
      </p:sp>
    </p:spTree>
    <p:extLst>
      <p:ext uri="{BB962C8B-B14F-4D97-AF65-F5344CB8AC3E}">
        <p14:creationId xmlns:p14="http://schemas.microsoft.com/office/powerpoint/2010/main" val="154629244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4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4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4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4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rennancenter.org/sites/default/files/2021-02/2021_2_State%20of%20Redistricting.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www.wfyi.org/news/articles/highlights-of-indianas-new-state-budget" TargetMode="External"/><Relationship Id="rId13" Type="http://schemas.openxmlformats.org/officeDocument/2006/relationships/hyperlink" Target="https://www.idsnews.com/article/2021/04/indiana-state-education-funding" TargetMode="External"/><Relationship Id="rId3" Type="http://schemas.openxmlformats.org/officeDocument/2006/relationships/hyperlink" Target="https://eri.iu.edu/tools-and-resources/hoosier-life-survey/hls-summary-report-text-alternative.html" TargetMode="External"/><Relationship Id="rId7" Type="http://schemas.openxmlformats.org/officeDocument/2006/relationships/hyperlink" Target="https://www.brennancenter.org/our-work/policy-solutions/creating-strong-rules-drawing-maps" TargetMode="External"/><Relationship Id="rId12" Type="http://schemas.openxmlformats.org/officeDocument/2006/relationships/hyperlink" Target="https://www.duboiscountyfreepress.com/indianas-proposed-budget-boosts-education-spending"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brennancenter.org/our-work/policy-solutions/better-way-draw-districts" TargetMode="External"/><Relationship Id="rId11" Type="http://schemas.openxmlformats.org/officeDocument/2006/relationships/hyperlink" Target="https://www.google.com/maps/d/viewer?mid=1rcZU8LkzKGSlW7j6Zzjfaa5FClmT_Grs&amp;ll=39.76889871898051,-85.71169711601563&amp;z=6" TargetMode="External"/><Relationship Id="rId5" Type="http://schemas.openxmlformats.org/officeDocument/2006/relationships/hyperlink" Target="https://www.brennancenter.org/our-work/analysis-opinion/redistricting-commissions-what-works" TargetMode="External"/><Relationship Id="rId10" Type="http://schemas.openxmlformats.org/officeDocument/2006/relationships/hyperlink" Target="https://www.nea.org/sites/default/files/2020-06/2019%20Rankings%20and%20Estimates%20Report.pdf" TargetMode="External"/><Relationship Id="rId4" Type="http://schemas.openxmlformats.org/officeDocument/2006/relationships/hyperlink" Target="https://www.eia.gov/environment/emissions/state/analysis/pdf/stateanalysis.pdf" TargetMode="External"/><Relationship Id="rId9" Type="http://schemas.openxmlformats.org/officeDocument/2006/relationships/hyperlink" Target="https://bowencenterforpublicaffairs.org/wp-content/uploads/2020/12/Hoosier-Survey-2020.pdf"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88963"/>
            <a:ext cx="5632450" cy="3168650"/>
          </a:xfrm>
        </p:spPr>
      </p:sp>
      <p:sp>
        <p:nvSpPr>
          <p:cNvPr id="3" name="Notes Placeholder 2"/>
          <p:cNvSpPr>
            <a:spLocks noGrp="1"/>
          </p:cNvSpPr>
          <p:nvPr>
            <p:ph type="body" idx="1"/>
          </p:nvPr>
        </p:nvSpPr>
        <p:spPr/>
        <p:txBody>
          <a:bodyPr/>
          <a:lstStyle/>
          <a:p>
            <a:pPr defTabSz="914228"/>
            <a:r>
              <a:rPr lang="en-US" dirty="0"/>
              <a:t>Welcome to “Working for Fair Voting Maps in Indiana.” </a:t>
            </a:r>
          </a:p>
          <a:p>
            <a:endParaRPr lang="en-US" dirty="0"/>
          </a:p>
          <a:p>
            <a:r>
              <a:rPr lang="en-US" dirty="0"/>
              <a:t>My name is Andrea </a:t>
            </a:r>
            <a:r>
              <a:rPr lang="en-US" dirty="0" err="1"/>
              <a:t>Kleesattel</a:t>
            </a:r>
            <a:r>
              <a:rPr lang="en-US" dirty="0"/>
              <a:t>. I will be joined in this presentation by </a:t>
            </a:r>
            <a:r>
              <a:rPr lang="en-US" dirty="0" err="1"/>
              <a:t>Shulana</a:t>
            </a:r>
            <a:r>
              <a:rPr lang="en-US" dirty="0"/>
              <a:t> </a:t>
            </a:r>
            <a:r>
              <a:rPr lang="en-US" dirty="0" err="1"/>
              <a:t>Kpabar</a:t>
            </a:r>
            <a:r>
              <a:rPr lang="en-US" dirty="0"/>
              <a:t>, Jim Allison and Ben Brabson.</a:t>
            </a:r>
          </a:p>
          <a:p>
            <a:endParaRPr lang="en-US" dirty="0"/>
          </a:p>
          <a:p>
            <a:r>
              <a:rPr lang="en-US" dirty="0"/>
              <a:t>Before we start, here are a couple of housekeeping items:</a:t>
            </a:r>
          </a:p>
          <a:p>
            <a:endParaRPr lang="en-US" dirty="0"/>
          </a:p>
          <a:p>
            <a:pPr marL="285695" indent="-285695">
              <a:buFont typeface="Arial" panose="020B0604020202020204" pitchFamily="34" charset="0"/>
              <a:buChar char="•"/>
            </a:pPr>
            <a:r>
              <a:rPr lang="en-US" dirty="0"/>
              <a:t>We’re asking everyone to keep their audio and video turned off during the presentation.  </a:t>
            </a:r>
          </a:p>
          <a:p>
            <a:endParaRPr lang="en-US" dirty="0"/>
          </a:p>
          <a:p>
            <a:pPr marL="285695" indent="-285695">
              <a:buFont typeface="Arial" panose="020B0604020202020204" pitchFamily="34" charset="0"/>
              <a:buChar char="•"/>
            </a:pPr>
            <a:r>
              <a:rPr lang="en-US" dirty="0"/>
              <a:t>We’ll view a short documentary later in the presentation; so please close any files or other programs, open on your computer, to aid with a clear transmission.</a:t>
            </a:r>
          </a:p>
          <a:p>
            <a:pPr marL="285695" indent="-285695">
              <a:buFont typeface="Arial" panose="020B0604020202020204" pitchFamily="34" charset="0"/>
              <a:buChar char="•"/>
            </a:pPr>
            <a:endParaRPr lang="en-US" dirty="0"/>
          </a:p>
          <a:p>
            <a:pPr marL="285695" indent="-285695">
              <a:buFont typeface="Arial" panose="020B0604020202020204" pitchFamily="34" charset="0"/>
              <a:buChar char="•"/>
            </a:pPr>
            <a:r>
              <a:rPr lang="en-US" dirty="0">
                <a:solidFill>
                  <a:srgbClr val="000000"/>
                </a:solidFill>
                <a:latin typeface="+mn-lt"/>
                <a:ea typeface="Calibri" panose="020F0502020204030204" pitchFamily="34" charset="0"/>
                <a:cs typeface="Calibri" panose="020F0502020204030204" pitchFamily="34" charset="0"/>
              </a:rPr>
              <a:t>There will be time for comments and questions at the end of the presentation.  Please jot down questions and comments, or type them into the “Chat,” addressed to “Ask” so that we can respond in the Q&amp;A at the end.</a:t>
            </a:r>
            <a:endParaRPr lang="en-US" dirty="0"/>
          </a:p>
          <a:p>
            <a:endParaRPr lang="en-US" dirty="0"/>
          </a:p>
          <a:p>
            <a:r>
              <a:rPr lang="en-US" dirty="0"/>
              <a:t>Let’s get started!</a:t>
            </a:r>
          </a:p>
          <a:p>
            <a:endParaRPr lang="en-US" dirty="0"/>
          </a:p>
        </p:txBody>
      </p:sp>
      <p:sp>
        <p:nvSpPr>
          <p:cNvPr id="4" name="Slide Number Placeholder 3"/>
          <p:cNvSpPr>
            <a:spLocks noGrp="1"/>
          </p:cNvSpPr>
          <p:nvPr>
            <p:ph type="sldNum" sz="quarter" idx="5"/>
          </p:nvPr>
        </p:nvSpPr>
        <p:spPr/>
        <p:txBody>
          <a:bodyPr/>
          <a:lstStyle/>
          <a:p>
            <a:fld id="{2010A3EF-BD22-49A0-BF07-3B19EF44A3E3}" type="slidenum">
              <a:rPr lang="en-US" smtClean="0"/>
              <a:pPr/>
              <a:t>1</a:t>
            </a:fld>
            <a:endParaRPr lang="en-US" dirty="0"/>
          </a:p>
        </p:txBody>
      </p:sp>
    </p:spTree>
    <p:extLst>
      <p:ext uri="{BB962C8B-B14F-4D97-AF65-F5344CB8AC3E}">
        <p14:creationId xmlns:p14="http://schemas.microsoft.com/office/powerpoint/2010/main" val="4106721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549275"/>
            <a:ext cx="5632450" cy="3168650"/>
          </a:xfrm>
        </p:spPr>
      </p:sp>
      <p:sp>
        <p:nvSpPr>
          <p:cNvPr id="3" name="Notes Placeholder 2"/>
          <p:cNvSpPr>
            <a:spLocks noGrp="1"/>
          </p:cNvSpPr>
          <p:nvPr>
            <p:ph type="body" idx="1"/>
          </p:nvPr>
        </p:nvSpPr>
        <p:spPr/>
        <p:txBody>
          <a:bodyPr/>
          <a:lstStyle/>
          <a:p>
            <a:r>
              <a:rPr lang="en-US" dirty="0"/>
              <a:t>The redistricting process involves drawing maps of voting district boundaries after the U.S. Census.  </a:t>
            </a:r>
          </a:p>
          <a:p>
            <a:endParaRPr lang="en-US" dirty="0"/>
          </a:p>
          <a:p>
            <a:r>
              <a:rPr lang="en-US" dirty="0"/>
              <a:t>Why do we redraw voting districts?</a:t>
            </a:r>
          </a:p>
          <a:p>
            <a:endParaRPr lang="en-US" dirty="0"/>
          </a:p>
          <a:p>
            <a:r>
              <a:rPr lang="en-US" dirty="0"/>
              <a:t>Federal law requires that districts be of roughly equal population, so every 10 years the districts are redrawn to account for population changes and to re-equalize districts. </a:t>
            </a:r>
          </a:p>
          <a:p>
            <a:endParaRPr lang="en-US" dirty="0"/>
          </a:p>
          <a:p>
            <a:r>
              <a:rPr lang="en-US" dirty="0"/>
              <a:t>States with a . . . </a:t>
            </a:r>
          </a:p>
          <a:p>
            <a:pPr marL="744168" lvl="1" indent="-286219">
              <a:buFont typeface="Arial" panose="020B0604020202020204" pitchFamily="34" charset="0"/>
              <a:buChar char="•"/>
            </a:pPr>
            <a:r>
              <a:rPr lang="en-US" dirty="0"/>
              <a:t>growing population may </a:t>
            </a:r>
            <a:r>
              <a:rPr lang="en-US" u="sng" dirty="0"/>
              <a:t>gain</a:t>
            </a:r>
            <a:r>
              <a:rPr lang="en-US" dirty="0"/>
              <a:t> representatives.</a:t>
            </a:r>
          </a:p>
          <a:p>
            <a:pPr marL="744168" lvl="1" indent="-286219">
              <a:buFont typeface="Arial" panose="020B0604020202020204" pitchFamily="34" charset="0"/>
              <a:buChar char="•"/>
            </a:pPr>
            <a:r>
              <a:rPr lang="en-US" dirty="0"/>
              <a:t>decreasing population may </a:t>
            </a:r>
            <a:r>
              <a:rPr lang="en-US" u="sng" dirty="0"/>
              <a:t>lose</a:t>
            </a:r>
            <a:r>
              <a:rPr lang="en-US" dirty="0"/>
              <a:t> representatives.</a:t>
            </a:r>
          </a:p>
          <a:p>
            <a:pPr marL="457950" lvl="1"/>
            <a:endParaRPr lang="en-US" dirty="0"/>
          </a:p>
          <a:p>
            <a:pPr indent="-398"/>
            <a:r>
              <a:rPr lang="en-US" dirty="0"/>
              <a:t>State and national districts will be redrawn in September 2021.  The stakes are high because new maps </a:t>
            </a:r>
            <a:r>
              <a:rPr lang="en-US" dirty="0">
                <a:ea typeface="Times New Roman" panose="02020603050405020304" pitchFamily="18" charset="0"/>
              </a:rPr>
              <a:t>will remain in effect for 10 years. It’s important that the redistricting process be fair, transparent, and politically balanced to ensure that voters choose their representatives and not vice versa.</a:t>
            </a:r>
          </a:p>
          <a:p>
            <a:pPr indent="-398"/>
            <a:endParaRPr lang="en-US" dirty="0">
              <a:ea typeface="Times New Roman" panose="02020603050405020304" pitchFamily="18" charset="0"/>
            </a:endParaRPr>
          </a:p>
          <a:p>
            <a:pPr indent="-398"/>
            <a:r>
              <a:rPr lang="en-US" b="1" dirty="0">
                <a:ea typeface="Times New Roman" panose="02020603050405020304" pitchFamily="18" charset="0"/>
              </a:rPr>
              <a:t>Transition:</a:t>
            </a:r>
            <a:r>
              <a:rPr lang="en-US" dirty="0">
                <a:ea typeface="Times New Roman" panose="02020603050405020304" pitchFamily="18" charset="0"/>
              </a:rPr>
              <a:t>  Let’s look at who draws the maps in Indiana.</a:t>
            </a:r>
          </a:p>
          <a:p>
            <a:endParaRPr lang="en-US" dirty="0"/>
          </a:p>
        </p:txBody>
      </p:sp>
      <p:sp>
        <p:nvSpPr>
          <p:cNvPr id="4" name="Slide Number Placeholder 3"/>
          <p:cNvSpPr>
            <a:spLocks noGrp="1"/>
          </p:cNvSpPr>
          <p:nvPr>
            <p:ph type="sldNum" sz="quarter" idx="5"/>
          </p:nvPr>
        </p:nvSpPr>
        <p:spPr/>
        <p:txBody>
          <a:bodyPr/>
          <a:lstStyle/>
          <a:p>
            <a:fld id="{2010A3EF-BD22-49A0-BF07-3B19EF44A3E3}" type="slidenum">
              <a:rPr lang="en-US" smtClean="0"/>
              <a:pPr/>
              <a:t>10</a:t>
            </a:fld>
            <a:endParaRPr lang="en-US" dirty="0"/>
          </a:p>
        </p:txBody>
      </p:sp>
    </p:spTree>
    <p:extLst>
      <p:ext uri="{BB962C8B-B14F-4D97-AF65-F5344CB8AC3E}">
        <p14:creationId xmlns:p14="http://schemas.microsoft.com/office/powerpoint/2010/main" val="4130261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565150"/>
            <a:ext cx="5632450" cy="3168650"/>
          </a:xfrm>
        </p:spPr>
      </p:sp>
      <p:sp>
        <p:nvSpPr>
          <p:cNvPr id="3" name="Notes Placeholder 2"/>
          <p:cNvSpPr>
            <a:spLocks noGrp="1"/>
          </p:cNvSpPr>
          <p:nvPr>
            <p:ph type="body" idx="1"/>
          </p:nvPr>
        </p:nvSpPr>
        <p:spPr>
          <a:xfrm>
            <a:off x="710247" y="4072232"/>
            <a:ext cx="6028635" cy="4338968"/>
          </a:xfrm>
        </p:spPr>
        <p:txBody>
          <a:bodyPr/>
          <a:lstStyle/>
          <a:p>
            <a:r>
              <a:rPr lang="en-US" dirty="0">
                <a:latin typeface="+mn-lt"/>
              </a:rPr>
              <a:t>This map shows redistricting methods in the U.S. by state.  </a:t>
            </a:r>
          </a:p>
          <a:p>
            <a:endParaRPr lang="en-US" dirty="0">
              <a:latin typeface="+mn-lt"/>
            </a:endParaRPr>
          </a:p>
          <a:p>
            <a:r>
              <a:rPr lang="en-US" dirty="0">
                <a:latin typeface="+mn-lt"/>
              </a:rPr>
              <a:t>Notice the:</a:t>
            </a:r>
          </a:p>
          <a:p>
            <a:pPr marL="286471" indent="-286471">
              <a:buFont typeface="Arial" panose="020B0604020202020204" pitchFamily="34" charset="0"/>
              <a:buChar char="•"/>
            </a:pPr>
            <a:r>
              <a:rPr lang="en-US" dirty="0">
                <a:latin typeface="+mn-lt"/>
              </a:rPr>
              <a:t>33 states in red, including Indiana, where state legislatures control the process. </a:t>
            </a:r>
          </a:p>
          <a:p>
            <a:pPr marL="286471" indent="-286471">
              <a:buFont typeface="Arial" panose="020B0604020202020204" pitchFamily="34" charset="0"/>
              <a:buChar char="•"/>
            </a:pPr>
            <a:r>
              <a:rPr lang="en-US" dirty="0">
                <a:latin typeface="+mn-lt"/>
              </a:rPr>
              <a:t>The five members who oversee Indiana’s redistricting process are listed.   </a:t>
            </a:r>
          </a:p>
          <a:p>
            <a:endParaRPr lang="en-US" dirty="0">
              <a:latin typeface="+mn-lt"/>
            </a:endParaRPr>
          </a:p>
          <a:p>
            <a:r>
              <a:rPr lang="en-US" dirty="0">
                <a:latin typeface="+mn-lt"/>
                <a:ea typeface="Times New Roman" panose="02020603050405020304" pitchFamily="18" charset="0"/>
              </a:rPr>
              <a:t>Commissions are used in some states (shown in yellow) . . .</a:t>
            </a:r>
            <a:br>
              <a:rPr lang="en-US" dirty="0">
                <a:latin typeface="+mn-lt"/>
                <a:ea typeface="Times New Roman" panose="02020603050405020304" pitchFamily="18" charset="0"/>
              </a:rPr>
            </a:br>
            <a:r>
              <a:rPr lang="en-US" dirty="0">
                <a:latin typeface="+mn-lt"/>
                <a:ea typeface="Times New Roman" panose="02020603050405020304" pitchFamily="18" charset="0"/>
              </a:rPr>
              <a:t>Why?  Because legislators are not independent. They are members of political parties, with a high stake in the redistricting process and election outcomes</a:t>
            </a:r>
            <a:r>
              <a:rPr lang="en-US" dirty="0">
                <a:latin typeface="+mn-lt"/>
              </a:rPr>
              <a:t>.  </a:t>
            </a:r>
          </a:p>
          <a:p>
            <a:endParaRPr lang="en-US" dirty="0">
              <a:latin typeface="+mn-lt"/>
            </a:endParaRPr>
          </a:p>
          <a:p>
            <a:r>
              <a:rPr lang="en-US" dirty="0">
                <a:latin typeface="+mn-lt"/>
                <a:ea typeface="Times New Roman" panose="02020603050405020304" pitchFamily="18" charset="0"/>
                <a:cs typeface="Arial" panose="020B0604020202020204" pitchFamily="34" charset="0"/>
              </a:rPr>
              <a:t>In Indiana, both chambers of the legislature and the governorship are controlled by one party. The Brennan Center for Justice says, </a:t>
            </a:r>
            <a:r>
              <a:rPr lang="en-US" b="1" dirty="0">
                <a:latin typeface="+mn-lt"/>
                <a:ea typeface="Times New Roman" panose="02020603050405020304" pitchFamily="18" charset="0"/>
                <a:cs typeface="Arial" panose="020B0604020202020204" pitchFamily="34" charset="0"/>
              </a:rPr>
              <a:t>“</a:t>
            </a:r>
            <a:r>
              <a:rPr lang="en-US" dirty="0">
                <a:latin typeface="+mn-lt"/>
                <a:ea typeface="Times New Roman" panose="02020603050405020304" pitchFamily="18" charset="0"/>
                <a:cs typeface="Arial" panose="020B0604020202020204" pitchFamily="34" charset="0"/>
              </a:rPr>
              <a:t>Single-party control of map drawing is by far the biggest predictor of redistricting abuses.” (such as gerrymandering).   </a:t>
            </a:r>
          </a:p>
          <a:p>
            <a:endParaRPr lang="en-US" dirty="0">
              <a:latin typeface="+mn-lt"/>
            </a:endParaRPr>
          </a:p>
          <a:p>
            <a:pPr defTabSz="942090">
              <a:defRPr/>
            </a:pPr>
            <a:r>
              <a:rPr lang="en-US" b="1" dirty="0">
                <a:latin typeface="+mn-lt"/>
              </a:rPr>
              <a:t>Transition:  </a:t>
            </a:r>
            <a:r>
              <a:rPr lang="en-US" dirty="0">
                <a:latin typeface="+mn-lt"/>
              </a:rPr>
              <a:t>Let’s </a:t>
            </a:r>
            <a:r>
              <a:rPr lang="en-US" dirty="0">
                <a:latin typeface="+mn-lt"/>
                <a:ea typeface="Calibri" panose="020F0502020204030204" pitchFamily="34" charset="0"/>
                <a:cs typeface="Arial" panose="020B0604020202020204" pitchFamily="34" charset="0"/>
              </a:rPr>
              <a:t>look at an example of what can happen when politicians control the process.  </a:t>
            </a:r>
          </a:p>
          <a:p>
            <a:pPr defTabSz="942090">
              <a:defRPr/>
            </a:pPr>
            <a:endParaRPr lang="en-US" dirty="0">
              <a:latin typeface="+mn-lt"/>
              <a:ea typeface="Calibri" panose="020F0502020204030204" pitchFamily="34" charset="0"/>
              <a:cs typeface="Arial" panose="020B0604020202020204" pitchFamily="34" charset="0"/>
            </a:endParaRPr>
          </a:p>
          <a:p>
            <a:pPr defTabSz="942090">
              <a:defRPr/>
            </a:pPr>
            <a:r>
              <a:rPr lang="en-US" sz="1200" dirty="0">
                <a:latin typeface="+mn-lt"/>
                <a:ea typeface="Times New Roman" panose="02020603050405020304" pitchFamily="18" charset="0"/>
                <a:cs typeface="Arial" panose="020B0604020202020204" pitchFamily="34" charset="0"/>
              </a:rPr>
              <a:t>(Source: The Redistricting Landscape, 2021-2022. </a:t>
            </a:r>
          </a:p>
          <a:p>
            <a:pPr defTabSz="942090">
              <a:defRPr/>
            </a:pPr>
            <a:r>
              <a:rPr lang="en-US" sz="1200" dirty="0">
                <a:latin typeface="+mn-lt"/>
                <a:hlinkClick r:id="rId3"/>
              </a:rPr>
              <a:t>2021_2_State of Redistricting.pdf (brennancenter.org)</a:t>
            </a:r>
            <a:endParaRPr lang="en-US" sz="1200" dirty="0">
              <a:latin typeface="+mn-lt"/>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010A3EF-BD22-49A0-BF07-3B19EF44A3E3}" type="slidenum">
              <a:rPr lang="en-US" smtClean="0"/>
              <a:pPr/>
              <a:t>11</a:t>
            </a:fld>
            <a:endParaRPr lang="en-US" dirty="0"/>
          </a:p>
        </p:txBody>
      </p:sp>
    </p:spTree>
    <p:extLst>
      <p:ext uri="{BB962C8B-B14F-4D97-AF65-F5344CB8AC3E}">
        <p14:creationId xmlns:p14="http://schemas.microsoft.com/office/powerpoint/2010/main" val="322031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87375"/>
            <a:ext cx="5632450" cy="3168650"/>
          </a:xfrm>
        </p:spPr>
      </p:sp>
      <p:sp>
        <p:nvSpPr>
          <p:cNvPr id="3" name="Notes Placeholder 2"/>
          <p:cNvSpPr>
            <a:spLocks noGrp="1"/>
          </p:cNvSpPr>
          <p:nvPr>
            <p:ph type="body" idx="1"/>
          </p:nvPr>
        </p:nvSpPr>
        <p:spPr>
          <a:xfrm>
            <a:off x="488336" y="3965208"/>
            <a:ext cx="5879128" cy="4836488"/>
          </a:xfrm>
        </p:spPr>
        <p:txBody>
          <a:bodyPr>
            <a:noAutofit/>
          </a:bodyPr>
          <a:lstStyle/>
          <a:p>
            <a:pPr defTabSz="914236">
              <a:defRPr/>
            </a:pPr>
            <a:r>
              <a:rPr lang="en-US" dirty="0">
                <a:latin typeface="+mn-lt"/>
                <a:ea typeface="Times New Roman" panose="02020603050405020304" pitchFamily="18" charset="0"/>
                <a:cs typeface="Arial" panose="020B0604020202020204" pitchFamily="34" charset="0"/>
              </a:rPr>
              <a:t>Gerrymandering is an abuse of redistricting. First, a bit of history . . .</a:t>
            </a:r>
          </a:p>
          <a:p>
            <a:pPr defTabSz="914236">
              <a:defRPr/>
            </a:pPr>
            <a:endParaRPr lang="en-US" dirty="0">
              <a:latin typeface="+mn-lt"/>
              <a:ea typeface="Times New Roman" panose="02020603050405020304" pitchFamily="18" charset="0"/>
              <a:cs typeface="Arial" panose="020B0604020202020204" pitchFamily="34" charset="0"/>
            </a:endParaRPr>
          </a:p>
          <a:p>
            <a:pPr defTabSz="914236">
              <a:defRPr/>
            </a:pPr>
            <a:r>
              <a:rPr lang="en-US" dirty="0">
                <a:latin typeface="+mn-lt"/>
                <a:ea typeface="Times New Roman" panose="02020603050405020304" pitchFamily="18" charset="0"/>
                <a:cs typeface="Arial" panose="020B0604020202020204" pitchFamily="34" charset="0"/>
              </a:rPr>
              <a:t>In 1812, Massachusetts Governor Elbridge Gerry approv</a:t>
            </a:r>
            <a:r>
              <a:rPr lang="en-US" dirty="0">
                <a:solidFill>
                  <a:srgbClr val="202122"/>
                </a:solidFill>
                <a:latin typeface="+mn-lt"/>
              </a:rPr>
              <a:t>ed district maps that gave his party an advantage in how representatives were chosen for the state legislature.  The map produced was said to resemble a salamander; hence, the name “gerrymander.” Gerrymandering is considered a corruption of the democratic process because it is </a:t>
            </a:r>
            <a:r>
              <a:rPr lang="en-US" dirty="0">
                <a:latin typeface="+mn-lt"/>
                <a:ea typeface="Times New Roman" panose="02020603050405020304" pitchFamily="18" charset="0"/>
                <a:cs typeface="Arial" panose="020B0604020202020204" pitchFamily="34" charset="0"/>
              </a:rPr>
              <a:t>intentional and always done to advantage one party over another.</a:t>
            </a:r>
          </a:p>
          <a:p>
            <a:endParaRPr lang="en-US" dirty="0">
              <a:latin typeface="+mn-lt"/>
              <a:ea typeface="Times New Roman" panose="02020603050405020304" pitchFamily="18" charset="0"/>
              <a:cs typeface="Arial" panose="020B0604020202020204" pitchFamily="34" charset="0"/>
            </a:endParaRPr>
          </a:p>
          <a:p>
            <a:r>
              <a:rPr lang="en-US" dirty="0">
                <a:latin typeface="+mn-lt"/>
                <a:ea typeface="Times New Roman" panose="02020603050405020304" pitchFamily="18" charset="0"/>
                <a:cs typeface="Arial" panose="020B0604020202020204" pitchFamily="34" charset="0"/>
              </a:rPr>
              <a:t>Both political parties gerrymander.  The map above shows how Democrats redistricted Maryland in </a:t>
            </a:r>
            <a:r>
              <a:rPr lang="en-US" dirty="0"/>
              <a:t>2011. They redrew U.S. House District 6 (upper left, light blue) to make it less Republican. The U.S. Supreme Court acknowledged the gerrymander but considered challenges to political redistricting as primarily a </a:t>
            </a:r>
            <a:r>
              <a:rPr lang="en-US" u="sng" dirty="0"/>
              <a:t>political</a:t>
            </a:r>
            <a:r>
              <a:rPr lang="en-US" dirty="0"/>
              <a:t>, rather than a judicial question. </a:t>
            </a:r>
          </a:p>
          <a:p>
            <a:pPr defTabSz="916705">
              <a:defRPr/>
            </a:pPr>
            <a:endParaRPr lang="en-US" dirty="0"/>
          </a:p>
          <a:p>
            <a:pPr defTabSz="916705">
              <a:defRPr/>
            </a:pPr>
            <a:r>
              <a:rPr lang="en-US" dirty="0"/>
              <a:t>In the last 15 years, gerrymandering has become much easier to do because of sophisticated computer-mapping programs.  In 2010, Republicans used mapping tools with Project REDMAP and targeted many states’ redistricting efforts.  Indiana was one of the states targeted and Republicans retook control of the Indiana House of Representatives.  </a:t>
            </a:r>
          </a:p>
          <a:p>
            <a:endParaRPr lang="en-US" u="sng" dirty="0">
              <a:latin typeface="+mj-lt"/>
            </a:endParaRPr>
          </a:p>
        </p:txBody>
      </p:sp>
      <p:sp>
        <p:nvSpPr>
          <p:cNvPr id="4" name="Slide Number Placeholder 3"/>
          <p:cNvSpPr>
            <a:spLocks noGrp="1"/>
          </p:cNvSpPr>
          <p:nvPr>
            <p:ph type="sldNum" sz="quarter" idx="5"/>
          </p:nvPr>
        </p:nvSpPr>
        <p:spPr>
          <a:xfrm>
            <a:off x="4424291" y="8947054"/>
            <a:ext cx="2314594" cy="205897"/>
          </a:xfrm>
        </p:spPr>
        <p:txBody>
          <a:bodyPr/>
          <a:lstStyle/>
          <a:p>
            <a:fld id="{0D666582-4573-4A37-A2EB-9BCCD26DC8EB}" type="slidenum">
              <a:rPr lang="en-US" smtClean="0"/>
              <a:pPr/>
              <a:t>12</a:t>
            </a:fld>
            <a:endParaRPr lang="en-US" dirty="0"/>
          </a:p>
        </p:txBody>
      </p:sp>
    </p:spTree>
    <p:extLst>
      <p:ext uri="{BB962C8B-B14F-4D97-AF65-F5344CB8AC3E}">
        <p14:creationId xmlns:p14="http://schemas.microsoft.com/office/powerpoint/2010/main" val="2039668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5025" y="622300"/>
            <a:ext cx="5635625" cy="3170238"/>
          </a:xfrm>
        </p:spPr>
      </p:sp>
      <p:sp>
        <p:nvSpPr>
          <p:cNvPr id="3" name="Notes Placeholder 2"/>
          <p:cNvSpPr>
            <a:spLocks noGrp="1"/>
          </p:cNvSpPr>
          <p:nvPr>
            <p:ph type="body" idx="1"/>
          </p:nvPr>
        </p:nvSpPr>
        <p:spPr>
          <a:xfrm>
            <a:off x="710044" y="3999659"/>
            <a:ext cx="5885590" cy="4766516"/>
          </a:xfrm>
        </p:spPr>
        <p:txBody>
          <a:bodyPr>
            <a:noAutofit/>
          </a:bodyPr>
          <a:lstStyle/>
          <a:p>
            <a:pPr defTabSz="916705">
              <a:defRPr/>
            </a:pPr>
            <a:r>
              <a:rPr lang="en-US" dirty="0"/>
              <a:t>Now let’s watch a 7-minute video that shows the effects of redistricting in North Carolina.  As the Republican State Leadership Committee, which created Project REDMAP, says: “Maps matter: (they are) the first tool in winning elections.”</a:t>
            </a:r>
          </a:p>
          <a:p>
            <a:endParaRPr lang="en-US" u="sng" dirty="0"/>
          </a:p>
          <a:p>
            <a:r>
              <a:rPr lang="en-US" dirty="0"/>
              <a:t>As you watch the film, pay attention to the terms “cracking” and “packing,” two gerrymandering strategies that allow politicians to pick their voters.  </a:t>
            </a:r>
          </a:p>
          <a:p>
            <a:r>
              <a:rPr lang="en-US" dirty="0"/>
              <a:t>And keep in mind that both parties have been guilty of gerrymandering.</a:t>
            </a:r>
          </a:p>
          <a:p>
            <a:endParaRPr lang="en-US" dirty="0"/>
          </a:p>
        </p:txBody>
      </p:sp>
      <p:sp>
        <p:nvSpPr>
          <p:cNvPr id="4" name="Slide Number Placeholder 3"/>
          <p:cNvSpPr>
            <a:spLocks noGrp="1"/>
          </p:cNvSpPr>
          <p:nvPr>
            <p:ph type="sldNum" sz="quarter" idx="5"/>
          </p:nvPr>
        </p:nvSpPr>
        <p:spPr/>
        <p:txBody>
          <a:bodyPr/>
          <a:lstStyle/>
          <a:p>
            <a:fld id="{0D666582-4573-4A37-A2EB-9BCCD26DC8EB}" type="slidenum">
              <a:rPr lang="en-US" smtClean="0"/>
              <a:pPr/>
              <a:t>13</a:t>
            </a:fld>
            <a:endParaRPr lang="en-US" dirty="0"/>
          </a:p>
        </p:txBody>
      </p:sp>
    </p:spTree>
    <p:extLst>
      <p:ext uri="{BB962C8B-B14F-4D97-AF65-F5344CB8AC3E}">
        <p14:creationId xmlns:p14="http://schemas.microsoft.com/office/powerpoint/2010/main" val="1108801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565150"/>
            <a:ext cx="5632450" cy="3168650"/>
          </a:xfrm>
        </p:spPr>
      </p:sp>
      <p:sp>
        <p:nvSpPr>
          <p:cNvPr id="3" name="Notes Placeholder 2"/>
          <p:cNvSpPr>
            <a:spLocks noGrp="1"/>
          </p:cNvSpPr>
          <p:nvPr>
            <p:ph type="body" idx="1"/>
          </p:nvPr>
        </p:nvSpPr>
        <p:spPr>
          <a:xfrm>
            <a:off x="710248" y="3946719"/>
            <a:ext cx="5882463" cy="4589992"/>
          </a:xfrm>
        </p:spPr>
        <p:txBody>
          <a:bodyPr/>
          <a:lstStyle/>
          <a:p>
            <a:pPr defTabSz="916705">
              <a:defRPr/>
            </a:pPr>
            <a:r>
              <a:rPr lang="en-US" sz="1300" dirty="0">
                <a:latin typeface="+mn-lt"/>
                <a:ea typeface="Times New Roman" panose="02020603050405020304" pitchFamily="18" charset="0"/>
              </a:rPr>
              <a:t>As we saw in the video, gerrymandering is easy to do, especially with the computer mapping tools available today.</a:t>
            </a:r>
          </a:p>
          <a:p>
            <a:pPr defTabSz="916705">
              <a:defRPr/>
            </a:pPr>
            <a:endParaRPr lang="en-US" sz="1300" dirty="0">
              <a:latin typeface="+mn-lt"/>
              <a:ea typeface="Times New Roman" panose="02020603050405020304" pitchFamily="18" charset="0"/>
            </a:endParaRPr>
          </a:p>
          <a:p>
            <a:pPr defTabSz="916705">
              <a:defRPr/>
            </a:pPr>
            <a:r>
              <a:rPr lang="en-US" sz="1300" dirty="0">
                <a:latin typeface="+mn-lt"/>
                <a:ea typeface="Times New Roman" panose="02020603050405020304" pitchFamily="18" charset="0"/>
              </a:rPr>
              <a:t>These two graphics show 15 voters—</a:t>
            </a:r>
          </a:p>
          <a:p>
            <a:pPr defTabSz="916705">
              <a:defRPr/>
            </a:pPr>
            <a:r>
              <a:rPr lang="en-US" sz="1300" dirty="0">
                <a:latin typeface="+mn-lt"/>
                <a:ea typeface="Times New Roman" panose="02020603050405020304" pitchFamily="18" charset="0"/>
              </a:rPr>
              <a:t>6 Yellows and 9 Purples, divided into 3 districts.  </a:t>
            </a:r>
          </a:p>
          <a:p>
            <a:pPr defTabSz="916705">
              <a:defRPr/>
            </a:pPr>
            <a:endParaRPr lang="en-US" sz="1300" dirty="0">
              <a:latin typeface="+mn-lt"/>
              <a:ea typeface="Times New Roman" panose="02020603050405020304" pitchFamily="18" charset="0"/>
            </a:endParaRPr>
          </a:p>
          <a:p>
            <a:pPr defTabSz="916705">
              <a:defRPr/>
            </a:pPr>
            <a:r>
              <a:rPr lang="en-US" sz="1300" dirty="0">
                <a:latin typeface="+mn-lt"/>
                <a:ea typeface="Times New Roman" panose="02020603050405020304" pitchFamily="18" charset="0"/>
              </a:rPr>
              <a:t>At left, we see gerrymandering--because the minority Yellows, with 6 out of 15 voters or only 40% of the popular vote, won most of the districts, i.e., 2 out of 3 (67%) district seats.  The majority Purples, with 9 out of 15 voters or 60% of the votes, won only 1 of the 3 (33%) district seats.  This violates proportional representation. </a:t>
            </a:r>
          </a:p>
          <a:p>
            <a:pPr defTabSz="916705">
              <a:defRPr/>
            </a:pPr>
            <a:endParaRPr lang="en-US" sz="1300" dirty="0">
              <a:solidFill>
                <a:srgbClr val="000000"/>
              </a:solidFill>
              <a:latin typeface="+mn-lt"/>
              <a:ea typeface="Times New Roman" panose="02020603050405020304" pitchFamily="18" charset="0"/>
            </a:endParaRPr>
          </a:p>
          <a:p>
            <a:pPr defTabSz="916705">
              <a:defRPr/>
            </a:pPr>
            <a:r>
              <a:rPr lang="en-US" sz="1300" dirty="0">
                <a:solidFill>
                  <a:srgbClr val="000000"/>
                </a:solidFill>
                <a:latin typeface="+mn-lt"/>
                <a:ea typeface="Times New Roman" panose="02020603050405020304" pitchFamily="18" charset="0"/>
              </a:rPr>
              <a:t>We can easily draw a fairer map, as shown in the graphic on the right.  In this map, the Yellows, with 40% of the votes, win 33% of the seats.  And the Purples, with 60% of the votes, win 67% of the seats. </a:t>
            </a:r>
            <a:r>
              <a:rPr lang="en-US" sz="1300" dirty="0">
                <a:latin typeface="+mn-lt"/>
                <a:ea typeface="Times New Roman" panose="02020603050405020304" pitchFamily="18" charset="0"/>
              </a:rPr>
              <a:t>The map on the right is a better definition of “fair” or proportional representation, where a political party’s share of seats is proportional to its share of the popular vote. </a:t>
            </a:r>
          </a:p>
          <a:p>
            <a:pPr defTabSz="916705">
              <a:defRPr/>
            </a:pPr>
            <a:endParaRPr lang="en-US" sz="1300" dirty="0">
              <a:latin typeface="+mn-lt"/>
              <a:ea typeface="Times New Roman" panose="02020603050405020304" pitchFamily="18" charset="0"/>
            </a:endParaRPr>
          </a:p>
          <a:p>
            <a:pPr defTabSz="916705">
              <a:defRPr/>
            </a:pPr>
            <a:r>
              <a:rPr lang="en-US" sz="1300" dirty="0">
                <a:solidFill>
                  <a:srgbClr val="000000"/>
                </a:solidFill>
                <a:latin typeface="+mn-lt"/>
              </a:rPr>
              <a:t>So, the slide on the left shows how easy it is to </a:t>
            </a:r>
            <a:r>
              <a:rPr lang="en-US" sz="1300" u="sng" dirty="0">
                <a:solidFill>
                  <a:srgbClr val="000000"/>
                </a:solidFill>
                <a:latin typeface="+mn-lt"/>
              </a:rPr>
              <a:t>make</a:t>
            </a:r>
            <a:r>
              <a:rPr lang="en-US" sz="1300" dirty="0">
                <a:solidFill>
                  <a:srgbClr val="000000"/>
                </a:solidFill>
                <a:latin typeface="+mn-lt"/>
              </a:rPr>
              <a:t> a gerrymander, and the slide on the right shows how easy it is to </a:t>
            </a:r>
            <a:r>
              <a:rPr lang="en-US" sz="1300" u="sng" dirty="0">
                <a:solidFill>
                  <a:srgbClr val="000000"/>
                </a:solidFill>
                <a:latin typeface="+mn-lt"/>
              </a:rPr>
              <a:t>unmake</a:t>
            </a:r>
            <a:r>
              <a:rPr lang="en-US" sz="1300" dirty="0">
                <a:solidFill>
                  <a:srgbClr val="000000"/>
                </a:solidFill>
                <a:latin typeface="+mn-lt"/>
              </a:rPr>
              <a:t> one.  You don’t have to move voters around.  Just the lines on a map.</a:t>
            </a:r>
          </a:p>
          <a:p>
            <a:endParaRPr lang="en-US" sz="1300" b="1" dirty="0">
              <a:latin typeface="+mn-lt"/>
              <a:ea typeface="Times New Roman" panose="02020603050405020304" pitchFamily="18" charset="0"/>
            </a:endParaRPr>
          </a:p>
          <a:p>
            <a:r>
              <a:rPr lang="en-US" sz="1300" b="1" dirty="0">
                <a:latin typeface="+mn-lt"/>
              </a:rPr>
              <a:t>Transition:  </a:t>
            </a:r>
            <a:r>
              <a:rPr lang="en-US" sz="1300" dirty="0">
                <a:latin typeface="+mn-lt"/>
              </a:rPr>
              <a:t>Let’s examine how gerrymandering affects voters.</a:t>
            </a:r>
            <a:endParaRPr lang="en-US" sz="1300" dirty="0"/>
          </a:p>
        </p:txBody>
      </p:sp>
      <p:sp>
        <p:nvSpPr>
          <p:cNvPr id="4" name="Slide Number Placeholder 3"/>
          <p:cNvSpPr>
            <a:spLocks noGrp="1"/>
          </p:cNvSpPr>
          <p:nvPr>
            <p:ph type="sldNum" sz="quarter" idx="5"/>
          </p:nvPr>
        </p:nvSpPr>
        <p:spPr/>
        <p:txBody>
          <a:bodyPr/>
          <a:lstStyle/>
          <a:p>
            <a:fld id="{2010A3EF-BD22-49A0-BF07-3B19EF44A3E3}" type="slidenum">
              <a:rPr lang="en-US" smtClean="0"/>
              <a:pPr/>
              <a:t>14</a:t>
            </a:fld>
            <a:endParaRPr lang="en-US" dirty="0"/>
          </a:p>
        </p:txBody>
      </p:sp>
    </p:spTree>
    <p:extLst>
      <p:ext uri="{BB962C8B-B14F-4D97-AF65-F5344CB8AC3E}">
        <p14:creationId xmlns:p14="http://schemas.microsoft.com/office/powerpoint/2010/main" val="4024940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565150"/>
            <a:ext cx="5632450" cy="3168650"/>
          </a:xfrm>
        </p:spPr>
      </p:sp>
      <p:sp>
        <p:nvSpPr>
          <p:cNvPr id="3" name="Notes Placeholder 2"/>
          <p:cNvSpPr>
            <a:spLocks noGrp="1"/>
          </p:cNvSpPr>
          <p:nvPr>
            <p:ph type="body" idx="1"/>
          </p:nvPr>
        </p:nvSpPr>
        <p:spPr>
          <a:xfrm>
            <a:off x="316028" y="3908604"/>
            <a:ext cx="6470419" cy="4915395"/>
          </a:xfrm>
        </p:spPr>
        <p:txBody>
          <a:bodyPr/>
          <a:lstStyle/>
          <a:p>
            <a:pPr defTabSz="916705">
              <a:defRPr/>
            </a:pPr>
            <a:r>
              <a:rPr lang="en-US" sz="1300" dirty="0"/>
              <a:t>The video showed how politicians can use redistricting to pick their voters. Thomas </a:t>
            </a:r>
            <a:r>
              <a:rPr lang="en-US" sz="1300" dirty="0" err="1"/>
              <a:t>Hofeller</a:t>
            </a:r>
            <a:r>
              <a:rPr lang="en-US" sz="1300" dirty="0"/>
              <a:t> called it “an election in reverse.”</a:t>
            </a:r>
          </a:p>
          <a:p>
            <a:endParaRPr lang="en-US" sz="1300" dirty="0"/>
          </a:p>
          <a:p>
            <a:r>
              <a:rPr lang="en-US" sz="1300" dirty="0"/>
              <a:t>One of the ways </a:t>
            </a:r>
            <a:r>
              <a:rPr lang="en-US" sz="1300" u="sng" dirty="0"/>
              <a:t>gerrymandered maps affect voters is by a loss of proportional </a:t>
            </a:r>
            <a:r>
              <a:rPr lang="en-US" sz="1300" dirty="0"/>
              <a:t>representation.  The principle of “one person equals one vote.” </a:t>
            </a:r>
          </a:p>
          <a:p>
            <a:r>
              <a:rPr lang="en-US" sz="1300" dirty="0"/>
              <a:t> </a:t>
            </a:r>
          </a:p>
          <a:p>
            <a:pPr>
              <a:lnSpc>
                <a:spcPct val="107000"/>
              </a:lnSpc>
              <a:spcAft>
                <a:spcPts val="802"/>
              </a:spcAft>
            </a:pPr>
            <a:r>
              <a:rPr lang="en-US" sz="1300" dirty="0">
                <a:latin typeface="+mn-lt"/>
                <a:ea typeface="Calibri" panose="020F0502020204030204" pitchFamily="34" charset="0"/>
              </a:rPr>
              <a:t>The bar chart shows what happened in Indiana’s 2020 election for our 9 U.S. Congressional seats.  The left bar is “Votes Cast.”  41% were for Democrats and 59% for Republicans.  Roughly a 40 to 60 split.  Based on this 40/60 ratio, you would have expected Democrats to win at least 3 of the 9 congressional seats and Republicans to win at least 5 of the 9 seats. But just like in the video of North Carolina, this didn’t happen.  </a:t>
            </a:r>
          </a:p>
          <a:p>
            <a:pPr>
              <a:lnSpc>
                <a:spcPct val="107000"/>
              </a:lnSpc>
              <a:spcAft>
                <a:spcPts val="802"/>
              </a:spcAft>
            </a:pPr>
            <a:r>
              <a:rPr lang="en-US" sz="1300" dirty="0">
                <a:latin typeface="+mn-lt"/>
                <a:ea typeface="Calibri" panose="020F0502020204030204" pitchFamily="34" charset="0"/>
              </a:rPr>
              <a:t>Now look at the bar on the right for “Seats Won.”  Republicans won 78% of the seats (7 of the 9) and Democrats won 22% of the seats (only 2 of the 9 seats).  This is not proportional representation.  </a:t>
            </a:r>
          </a:p>
          <a:p>
            <a:pPr>
              <a:lnSpc>
                <a:spcPct val="107000"/>
              </a:lnSpc>
              <a:spcAft>
                <a:spcPts val="802"/>
              </a:spcAft>
            </a:pPr>
            <a:r>
              <a:rPr lang="en-US" sz="1300" dirty="0">
                <a:latin typeface="+mn-lt"/>
                <a:ea typeface="Calibri" panose="020F0502020204030204" pitchFamily="34" charset="0"/>
              </a:rPr>
              <a:t>Although not shown, lopsided majorities were also seen in the 2020 state legislature elections. Republicans won 71 of 100 House seats (71%) and 39 of the 50 Senate seats (78%).  Why did Republicans win disproportionally more seats in all of these races?</a:t>
            </a:r>
          </a:p>
          <a:p>
            <a:pPr>
              <a:lnSpc>
                <a:spcPct val="107000"/>
              </a:lnSpc>
              <a:spcAft>
                <a:spcPts val="802"/>
              </a:spcAft>
            </a:pPr>
            <a:r>
              <a:rPr lang="en-US" sz="1300" dirty="0">
                <a:latin typeface="+mn-lt"/>
                <a:ea typeface="Calibri" panose="020F0502020204030204" pitchFamily="34" charset="0"/>
              </a:rPr>
              <a:t>The answer is, because district lines were drawn to advantage one group. In gerrymandered districts, legislators choose their voters instead of the other way around. This is harmful to our democracy. </a:t>
            </a:r>
          </a:p>
          <a:p>
            <a:r>
              <a:rPr lang="en-US" sz="1300" b="1" dirty="0"/>
              <a:t>Transition:</a:t>
            </a:r>
            <a:r>
              <a:rPr lang="en-US" sz="1300" dirty="0"/>
              <a:t>  Let’s look at other ways gerrymandering affects voters.</a:t>
            </a:r>
          </a:p>
        </p:txBody>
      </p:sp>
      <p:sp>
        <p:nvSpPr>
          <p:cNvPr id="4" name="Slide Number Placeholder 3"/>
          <p:cNvSpPr>
            <a:spLocks noGrp="1"/>
          </p:cNvSpPr>
          <p:nvPr>
            <p:ph type="sldNum" sz="quarter" idx="5"/>
          </p:nvPr>
        </p:nvSpPr>
        <p:spPr/>
        <p:txBody>
          <a:bodyPr/>
          <a:lstStyle/>
          <a:p>
            <a:fld id="{2010A3EF-BD22-49A0-BF07-3B19EF44A3E3}" type="slidenum">
              <a:rPr lang="en-US" smtClean="0"/>
              <a:pPr/>
              <a:t>15</a:t>
            </a:fld>
            <a:endParaRPr lang="en-US" dirty="0"/>
          </a:p>
        </p:txBody>
      </p:sp>
    </p:spTree>
    <p:extLst>
      <p:ext uri="{BB962C8B-B14F-4D97-AF65-F5344CB8AC3E}">
        <p14:creationId xmlns:p14="http://schemas.microsoft.com/office/powerpoint/2010/main" val="3296674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87375"/>
            <a:ext cx="5632450" cy="3168650"/>
          </a:xfrm>
        </p:spPr>
      </p:sp>
      <p:sp>
        <p:nvSpPr>
          <p:cNvPr id="3" name="Notes Placeholder 2"/>
          <p:cNvSpPr>
            <a:spLocks noGrp="1"/>
          </p:cNvSpPr>
          <p:nvPr>
            <p:ph type="body" idx="1"/>
          </p:nvPr>
        </p:nvSpPr>
        <p:spPr>
          <a:xfrm>
            <a:off x="488335" y="3983662"/>
            <a:ext cx="6250549" cy="4836488"/>
          </a:xfrm>
        </p:spPr>
        <p:txBody>
          <a:bodyPr>
            <a:noAutofit/>
          </a:bodyPr>
          <a:lstStyle/>
          <a:p>
            <a:r>
              <a:rPr lang="en-US" sz="1300" b="1" u="sng" dirty="0">
                <a:latin typeface="+mn-lt"/>
              </a:rPr>
              <a:t>Gerrymandered maps lead to a loss of competitive districts</a:t>
            </a:r>
            <a:r>
              <a:rPr lang="en-US" sz="1300" u="sng" dirty="0">
                <a:latin typeface="+mn-lt"/>
              </a:rPr>
              <a:t>.</a:t>
            </a:r>
            <a:r>
              <a:rPr lang="en-US" sz="1300" dirty="0">
                <a:latin typeface="+mn-lt"/>
              </a:rPr>
              <a:t> The left bar chart is for the House.  The right bar chart is for the Senate.  About a third of both chambers ran unopposed in 2020.  Since 2011, between one-fourth to one-third of general election candidates have run unopposed. In these races, the election outcome is essentially decided in the primary.</a:t>
            </a:r>
          </a:p>
          <a:p>
            <a:endParaRPr lang="en-US" sz="800" dirty="0">
              <a:latin typeface="+mn-lt"/>
            </a:endParaRPr>
          </a:p>
          <a:p>
            <a:r>
              <a:rPr lang="en-US" sz="1300" b="1" u="sng" dirty="0">
                <a:latin typeface="+mn-lt"/>
              </a:rPr>
              <a:t>Loss of competitive districts creates “safe districts</a:t>
            </a:r>
            <a:r>
              <a:rPr lang="en-US" sz="1300" dirty="0">
                <a:latin typeface="+mn-lt"/>
              </a:rPr>
              <a:t>.” With little competition, politicians feel safe in their districts. They can ignore what voters want and champion legislation favored by the controlling party or other outside influences. Let’s examine the relationship between whom we elect and the legislation that gets passed.  Consider two examples:</a:t>
            </a:r>
          </a:p>
          <a:p>
            <a:endParaRPr lang="en-US" sz="800" dirty="0">
              <a:latin typeface="+mn-lt"/>
            </a:endParaRPr>
          </a:p>
          <a:p>
            <a:r>
              <a:rPr lang="en-US" sz="1300" u="sng" dirty="0">
                <a:latin typeface="+mn-lt"/>
              </a:rPr>
              <a:t>Teacher salaries</a:t>
            </a:r>
            <a:r>
              <a:rPr lang="en-US" sz="1300" dirty="0">
                <a:latin typeface="+mn-lt"/>
              </a:rPr>
              <a:t>:  </a:t>
            </a:r>
            <a:r>
              <a:rPr lang="en-US" sz="1300" dirty="0">
                <a:latin typeface="+mn-lt"/>
                <a:ea typeface="Calibri" panose="020F0502020204030204" pitchFamily="34" charset="0"/>
              </a:rPr>
              <a:t>According to the 2020 Hoosier Survey, a majority supports teacher pay raises.  Hoosiers also report that the quality of public schools has declined.  The</a:t>
            </a:r>
            <a:r>
              <a:rPr lang="en-US" sz="1300" dirty="0">
                <a:solidFill>
                  <a:srgbClr val="FF0000"/>
                </a:solidFill>
                <a:latin typeface="+mn-lt"/>
                <a:ea typeface="Calibri" panose="020F0502020204030204" pitchFamily="34" charset="0"/>
              </a:rPr>
              <a:t> </a:t>
            </a:r>
            <a:r>
              <a:rPr lang="en-US" sz="1300" dirty="0">
                <a:latin typeface="+mn-lt"/>
                <a:ea typeface="Calibri" panose="020F0502020204030204" pitchFamily="34" charset="0"/>
              </a:rPr>
              <a:t>2021-23 state budget increased</a:t>
            </a:r>
            <a:r>
              <a:rPr lang="en-US" sz="1300" dirty="0">
                <a:solidFill>
                  <a:srgbClr val="020100"/>
                </a:solidFill>
                <a:latin typeface="+mn-lt"/>
                <a:ea typeface="Calibri" panose="020F0502020204030204" pitchFamily="34" charset="0"/>
              </a:rPr>
              <a:t> K-12 teacher salaries and provided more public funding for schools. </a:t>
            </a:r>
          </a:p>
          <a:p>
            <a:endParaRPr lang="en-US" sz="800" dirty="0">
              <a:solidFill>
                <a:srgbClr val="020100"/>
              </a:solidFill>
              <a:latin typeface="+mn-lt"/>
              <a:ea typeface="Calibri" panose="020F0502020204030204" pitchFamily="34" charset="0"/>
            </a:endParaRPr>
          </a:p>
          <a:p>
            <a:r>
              <a:rPr lang="en-US" sz="1300" dirty="0">
                <a:solidFill>
                  <a:srgbClr val="020100"/>
                </a:solidFill>
                <a:latin typeface="+mn-lt"/>
                <a:ea typeface="Calibri" panose="020F0502020204030204" pitchFamily="34" charset="0"/>
              </a:rPr>
              <a:t>That budget also included robust increases to school voucher programs, diverting a large portion of state funding from</a:t>
            </a:r>
            <a:r>
              <a:rPr lang="en-US" sz="1300" dirty="0">
                <a:solidFill>
                  <a:srgbClr val="FF0000"/>
                </a:solidFill>
                <a:latin typeface="+mn-lt"/>
                <a:ea typeface="Calibri" panose="020F0502020204030204" pitchFamily="34" charset="0"/>
              </a:rPr>
              <a:t> </a:t>
            </a:r>
            <a:r>
              <a:rPr lang="en-US" sz="1300" dirty="0">
                <a:solidFill>
                  <a:srgbClr val="020100"/>
                </a:solidFill>
                <a:latin typeface="+mn-lt"/>
                <a:ea typeface="Calibri" panose="020F0502020204030204" pitchFamily="34" charset="0"/>
              </a:rPr>
              <a:t>public to private schools, e</a:t>
            </a:r>
            <a:r>
              <a:rPr lang="en-US" sz="1300" dirty="0">
                <a:latin typeface="+mn-lt"/>
                <a:ea typeface="Calibri" panose="020F0502020204030204" pitchFamily="34" charset="0"/>
              </a:rPr>
              <a:t>ven though 90% of students attend public schools.  Currently, </a:t>
            </a:r>
            <a:r>
              <a:rPr lang="en-US" sz="1300" dirty="0">
                <a:solidFill>
                  <a:srgbClr val="020100"/>
                </a:solidFill>
                <a:latin typeface="+mn-lt"/>
                <a:ea typeface="Calibri" panose="020F0502020204030204" pitchFamily="34" charset="0"/>
              </a:rPr>
              <a:t>Indiana has one of the largest school voucher programs in the country yet one of the lowest average teacher salaries. The 2021 modest funding increase still leaves salaries for our public school teachers far behind that of most</a:t>
            </a:r>
            <a:r>
              <a:rPr lang="en-US" sz="1300" dirty="0">
                <a:solidFill>
                  <a:srgbClr val="FF0000"/>
                </a:solidFill>
                <a:latin typeface="+mn-lt"/>
                <a:ea typeface="Calibri" panose="020F0502020204030204" pitchFamily="34" charset="0"/>
              </a:rPr>
              <a:t> </a:t>
            </a:r>
            <a:r>
              <a:rPr lang="en-US" sz="1300" dirty="0">
                <a:solidFill>
                  <a:srgbClr val="020100"/>
                </a:solidFill>
                <a:latin typeface="+mn-lt"/>
                <a:ea typeface="Calibri" panose="020F0502020204030204" pitchFamily="34" charset="0"/>
              </a:rPr>
              <a:t>other states and the national average.</a:t>
            </a:r>
          </a:p>
          <a:p>
            <a:r>
              <a:rPr lang="en-US" sz="1300" dirty="0">
                <a:solidFill>
                  <a:srgbClr val="020100"/>
                </a:solidFill>
                <a:latin typeface="+mn-lt"/>
                <a:ea typeface="Calibri" panose="020F0502020204030204" pitchFamily="34" charset="0"/>
              </a:rPr>
              <a:t> </a:t>
            </a:r>
            <a:endParaRPr lang="en-US" sz="1300" dirty="0">
              <a:latin typeface="+mn-lt"/>
              <a:ea typeface="Calibri" panose="020F0502020204030204" pitchFamily="34" charset="0"/>
            </a:endParaRPr>
          </a:p>
          <a:p>
            <a:r>
              <a:rPr lang="en-US" sz="1300" u="sng" dirty="0">
                <a:latin typeface="+mn-lt"/>
              </a:rPr>
              <a:t>Climate change</a:t>
            </a:r>
            <a:r>
              <a:rPr lang="en-US" sz="1300" dirty="0">
                <a:latin typeface="+mn-lt"/>
              </a:rPr>
              <a:t>:  According to the 2019 Hoosier Views on Climate Change Survey, 75% of Hoosiers think climate change is real. Yet Indiana legislators passed laws that discourage investment in solar energy and continue to support reliance on fossil fuels. </a:t>
            </a:r>
          </a:p>
          <a:p>
            <a:endParaRPr lang="en-US" sz="1300" dirty="0">
              <a:latin typeface="+mn-lt"/>
              <a:ea typeface="Calibri" panose="020F0502020204030204" pitchFamily="34" charset="0"/>
            </a:endParaRPr>
          </a:p>
          <a:p>
            <a:r>
              <a:rPr lang="en-US" sz="1300" dirty="0">
                <a:latin typeface="+mn-lt"/>
                <a:ea typeface="Calibri" panose="020F0502020204030204" pitchFamily="34" charset="0"/>
              </a:rPr>
              <a:t>(References listed at the end.)</a:t>
            </a:r>
          </a:p>
        </p:txBody>
      </p:sp>
      <p:sp>
        <p:nvSpPr>
          <p:cNvPr id="4" name="Slide Number Placeholder 3"/>
          <p:cNvSpPr>
            <a:spLocks noGrp="1"/>
          </p:cNvSpPr>
          <p:nvPr>
            <p:ph type="sldNum" sz="quarter" idx="5"/>
          </p:nvPr>
        </p:nvSpPr>
        <p:spPr>
          <a:xfrm>
            <a:off x="4424291" y="8947054"/>
            <a:ext cx="2314594" cy="205897"/>
          </a:xfrm>
        </p:spPr>
        <p:txBody>
          <a:bodyPr/>
          <a:lstStyle/>
          <a:p>
            <a:fld id="{0D666582-4573-4A37-A2EB-9BCCD26DC8EB}" type="slidenum">
              <a:rPr lang="en-US" smtClean="0"/>
              <a:pPr/>
              <a:t>16</a:t>
            </a:fld>
            <a:endParaRPr lang="en-US" dirty="0"/>
          </a:p>
        </p:txBody>
      </p:sp>
    </p:spTree>
    <p:extLst>
      <p:ext uri="{BB962C8B-B14F-4D97-AF65-F5344CB8AC3E}">
        <p14:creationId xmlns:p14="http://schemas.microsoft.com/office/powerpoint/2010/main" val="2039668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565150"/>
            <a:ext cx="5632450" cy="3168650"/>
          </a:xfrm>
        </p:spPr>
      </p:sp>
      <p:sp>
        <p:nvSpPr>
          <p:cNvPr id="3" name="Notes Placeholder 2"/>
          <p:cNvSpPr>
            <a:spLocks noGrp="1"/>
          </p:cNvSpPr>
          <p:nvPr>
            <p:ph type="body" idx="1"/>
          </p:nvPr>
        </p:nvSpPr>
        <p:spPr/>
        <p:txBody>
          <a:bodyPr/>
          <a:lstStyle/>
          <a:p>
            <a:pPr defTabSz="914236">
              <a:defRPr/>
            </a:pPr>
            <a:r>
              <a:rPr lang="en-US" b="1" u="sng" dirty="0"/>
              <a:t>Gerrymandering leads to low voter turnout</a:t>
            </a:r>
            <a:r>
              <a:rPr lang="en-US" dirty="0"/>
              <a:t>. </a:t>
            </a:r>
          </a:p>
          <a:p>
            <a:pPr defTabSz="914236">
              <a:defRPr/>
            </a:pPr>
            <a:endParaRPr lang="en-US" dirty="0"/>
          </a:p>
          <a:p>
            <a:pPr defTabSz="914236">
              <a:defRPr/>
            </a:pPr>
            <a:r>
              <a:rPr lang="en-US" dirty="0"/>
              <a:t>The graph shows where Indiana ranked out of all 50 states plus Washington DC in the last 3 presidential elections.</a:t>
            </a:r>
          </a:p>
          <a:p>
            <a:endParaRPr lang="en-US" dirty="0"/>
          </a:p>
          <a:p>
            <a:r>
              <a:rPr lang="en-US" dirty="0"/>
              <a:t>Indiana’s voter turnout is consistently below the national average and lower than other mid-western states. </a:t>
            </a:r>
          </a:p>
          <a:p>
            <a:endParaRPr lang="en-US" dirty="0"/>
          </a:p>
          <a:p>
            <a:r>
              <a:rPr lang="en-US" dirty="0"/>
              <a:t>Why?  Do people think their vote doesn’t matter? </a:t>
            </a:r>
          </a:p>
          <a:p>
            <a:endParaRPr lang="en-US" dirty="0">
              <a:cs typeface="Lucida Sans Unicode" panose="020B0602030504020204" pitchFamily="34" charset="0"/>
            </a:endParaRPr>
          </a:p>
          <a:p>
            <a:r>
              <a:rPr lang="en-US" dirty="0">
                <a:cs typeface="Lucida Sans Unicode" panose="020B0602030504020204" pitchFamily="34" charset="0"/>
              </a:rPr>
              <a:t>Gerrymandering dilutes a group’s power when it </a:t>
            </a:r>
            <a:r>
              <a:rPr lang="en-US" u="sng" dirty="0">
                <a:cs typeface="Lucida Sans Unicode" panose="020B0602030504020204" pitchFamily="34" charset="0"/>
              </a:rPr>
              <a:t>packs</a:t>
            </a:r>
            <a:r>
              <a:rPr lang="en-US" dirty="0">
                <a:cs typeface="Lucida Sans Unicode" panose="020B0602030504020204" pitchFamily="34" charset="0"/>
              </a:rPr>
              <a:t> some voters into a few districts and disperses or “</a:t>
            </a:r>
            <a:r>
              <a:rPr lang="en-US" u="sng" dirty="0">
                <a:cs typeface="Lucida Sans Unicode" panose="020B0602030504020204" pitchFamily="34" charset="0"/>
              </a:rPr>
              <a:t>cracks</a:t>
            </a:r>
            <a:r>
              <a:rPr lang="en-US" dirty="0">
                <a:cs typeface="Lucida Sans Unicode" panose="020B0602030504020204" pitchFamily="34" charset="0"/>
              </a:rPr>
              <a:t>” them into others. This raises the voices of some and silences others.</a:t>
            </a:r>
            <a:endParaRPr lang="en-US" dirty="0"/>
          </a:p>
          <a:p>
            <a:endParaRPr lang="en-US" u="sng" dirty="0"/>
          </a:p>
          <a:p>
            <a:r>
              <a:rPr lang="en-US" b="1" dirty="0"/>
              <a:t>Transition:</a:t>
            </a:r>
            <a:r>
              <a:rPr lang="en-US" dirty="0"/>
              <a:t>  Let’s look at one more effect of gerrymandering before moving on.</a:t>
            </a:r>
          </a:p>
        </p:txBody>
      </p:sp>
      <p:sp>
        <p:nvSpPr>
          <p:cNvPr id="4" name="Slide Number Placeholder 3"/>
          <p:cNvSpPr>
            <a:spLocks noGrp="1"/>
          </p:cNvSpPr>
          <p:nvPr>
            <p:ph type="sldNum" sz="quarter" idx="5"/>
          </p:nvPr>
        </p:nvSpPr>
        <p:spPr/>
        <p:txBody>
          <a:bodyPr/>
          <a:lstStyle/>
          <a:p>
            <a:fld id="{2010A3EF-BD22-49A0-BF07-3B19EF44A3E3}" type="slidenum">
              <a:rPr lang="en-US" smtClean="0"/>
              <a:pPr/>
              <a:t>17</a:t>
            </a:fld>
            <a:endParaRPr lang="en-US" dirty="0"/>
          </a:p>
        </p:txBody>
      </p:sp>
    </p:spTree>
    <p:extLst>
      <p:ext uri="{BB962C8B-B14F-4D97-AF65-F5344CB8AC3E}">
        <p14:creationId xmlns:p14="http://schemas.microsoft.com/office/powerpoint/2010/main" val="3419562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565150"/>
            <a:ext cx="5632450" cy="3168650"/>
          </a:xfrm>
        </p:spPr>
      </p:sp>
      <p:sp>
        <p:nvSpPr>
          <p:cNvPr id="3" name="Notes Placeholder 2"/>
          <p:cNvSpPr>
            <a:spLocks noGrp="1"/>
          </p:cNvSpPr>
          <p:nvPr>
            <p:ph type="body" idx="1"/>
          </p:nvPr>
        </p:nvSpPr>
        <p:spPr/>
        <p:txBody>
          <a:bodyPr/>
          <a:lstStyle/>
          <a:p>
            <a:r>
              <a:rPr lang="en-US" b="1" dirty="0"/>
              <a:t>Gerrymandering can harm communities of interest</a:t>
            </a:r>
            <a:r>
              <a:rPr lang="en-US" dirty="0"/>
              <a:t>.  </a:t>
            </a:r>
            <a:br>
              <a:rPr lang="en-US" dirty="0"/>
            </a:br>
            <a:br>
              <a:rPr lang="en-US" dirty="0"/>
            </a:br>
            <a:r>
              <a:rPr lang="en-US" dirty="0"/>
              <a:t>So. High Street in Monroe County-Bloomington divides state representative Districts 60 and 61. </a:t>
            </a:r>
          </a:p>
          <a:p>
            <a:endParaRPr lang="en-US" dirty="0"/>
          </a:p>
          <a:p>
            <a:r>
              <a:rPr lang="en-US" dirty="0"/>
              <a:t>District 60, on the right, extends far into rural areas, where the city’s water supply is located. </a:t>
            </a:r>
          </a:p>
          <a:p>
            <a:endParaRPr lang="en-US" dirty="0"/>
          </a:p>
          <a:p>
            <a:r>
              <a:rPr lang="en-US" dirty="0"/>
              <a:t>Gerrymandering can split towns, counties, school districts, minority communities and other communities with shared interests that benefit from cohesive representation.  </a:t>
            </a:r>
          </a:p>
          <a:p>
            <a:endParaRPr lang="en-US" dirty="0"/>
          </a:p>
          <a:p>
            <a:r>
              <a:rPr lang="en-US" dirty="0"/>
              <a:t>When communities of interest are divided, they may no longer have enough members to work as a voting block on issues of mutual concern.  You’ll see examples of this in the next section.</a:t>
            </a:r>
          </a:p>
          <a:p>
            <a:endParaRPr lang="en-US" u="sng" dirty="0"/>
          </a:p>
          <a:p>
            <a:pPr defTabSz="916705">
              <a:defRPr/>
            </a:pPr>
            <a:r>
              <a:rPr lang="en-US" b="1" dirty="0"/>
              <a:t>Transition:</a:t>
            </a:r>
            <a:r>
              <a:rPr lang="en-US" dirty="0"/>
              <a:t>  Let’s turn now to some of Indiana’s voting maps. </a:t>
            </a:r>
          </a:p>
        </p:txBody>
      </p:sp>
      <p:sp>
        <p:nvSpPr>
          <p:cNvPr id="4" name="Slide Number Placeholder 3"/>
          <p:cNvSpPr>
            <a:spLocks noGrp="1"/>
          </p:cNvSpPr>
          <p:nvPr>
            <p:ph type="sldNum" sz="quarter" idx="5"/>
          </p:nvPr>
        </p:nvSpPr>
        <p:spPr/>
        <p:txBody>
          <a:bodyPr/>
          <a:lstStyle/>
          <a:p>
            <a:fld id="{2010A3EF-BD22-49A0-BF07-3B19EF44A3E3}" type="slidenum">
              <a:rPr lang="en-US" smtClean="0"/>
              <a:pPr/>
              <a:t>18</a:t>
            </a:fld>
            <a:endParaRPr lang="en-US" dirty="0"/>
          </a:p>
        </p:txBody>
      </p:sp>
    </p:spTree>
    <p:extLst>
      <p:ext uri="{BB962C8B-B14F-4D97-AF65-F5344CB8AC3E}">
        <p14:creationId xmlns:p14="http://schemas.microsoft.com/office/powerpoint/2010/main" val="124434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87375"/>
            <a:ext cx="5632450" cy="3168650"/>
          </a:xfrm>
        </p:spPr>
      </p:sp>
      <p:sp>
        <p:nvSpPr>
          <p:cNvPr id="3" name="Notes Placeholder 2"/>
          <p:cNvSpPr>
            <a:spLocks noGrp="1"/>
          </p:cNvSpPr>
          <p:nvPr>
            <p:ph type="body" idx="1"/>
          </p:nvPr>
        </p:nvSpPr>
        <p:spPr>
          <a:xfrm>
            <a:off x="735014" y="4159638"/>
            <a:ext cx="5882463" cy="4589992"/>
          </a:xfrm>
        </p:spPr>
        <p:txBody>
          <a:bodyPr>
            <a:normAutofit/>
          </a:bodyPr>
          <a:lstStyle/>
          <a:p>
            <a:pPr defTabSz="916705">
              <a:defRPr/>
            </a:pPr>
            <a:r>
              <a:rPr lang="en-US" dirty="0">
                <a:latin typeface="+mj-lt"/>
                <a:cs typeface="Calibri" panose="020F0502020204030204" pitchFamily="34" charset="0"/>
              </a:rPr>
              <a:t>Keeping in mind all that we’ve learned about gerrymandering, </a:t>
            </a:r>
            <a:r>
              <a:rPr lang="en-US" b="1" dirty="0">
                <a:latin typeface="+mj-lt"/>
                <a:cs typeface="Calibri" panose="020F0502020204030204" pitchFamily="34" charset="0"/>
              </a:rPr>
              <a:t>Ben</a:t>
            </a:r>
            <a:r>
              <a:rPr lang="en-US" dirty="0">
                <a:latin typeface="+mj-lt"/>
                <a:cs typeface="Calibri" panose="020F0502020204030204" pitchFamily="34" charset="0"/>
              </a:rPr>
              <a:t> will show us Indiana’s maps, starting with U.S. Congressional districts.  </a:t>
            </a:r>
          </a:p>
        </p:txBody>
      </p:sp>
      <p:sp>
        <p:nvSpPr>
          <p:cNvPr id="4" name="Slide Number Placeholder 3"/>
          <p:cNvSpPr>
            <a:spLocks noGrp="1"/>
          </p:cNvSpPr>
          <p:nvPr>
            <p:ph type="sldNum" sz="quarter" idx="5"/>
          </p:nvPr>
        </p:nvSpPr>
        <p:spPr/>
        <p:txBody>
          <a:bodyPr/>
          <a:lstStyle/>
          <a:p>
            <a:fld id="{0D666582-4573-4A37-A2EB-9BCCD26DC8EB}" type="slidenum">
              <a:rPr lang="en-US" smtClean="0"/>
              <a:pPr/>
              <a:t>19</a:t>
            </a:fld>
            <a:endParaRPr lang="en-US" dirty="0"/>
          </a:p>
        </p:txBody>
      </p:sp>
    </p:spTree>
    <p:extLst>
      <p:ext uri="{BB962C8B-B14F-4D97-AF65-F5344CB8AC3E}">
        <p14:creationId xmlns:p14="http://schemas.microsoft.com/office/powerpoint/2010/main" val="4135719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549275"/>
            <a:ext cx="5632450" cy="3168650"/>
          </a:xfrm>
        </p:spPr>
      </p:sp>
      <p:sp>
        <p:nvSpPr>
          <p:cNvPr id="3" name="Notes Placeholder 2"/>
          <p:cNvSpPr>
            <a:spLocks noGrp="1"/>
          </p:cNvSpPr>
          <p:nvPr>
            <p:ph type="body" idx="1"/>
          </p:nvPr>
        </p:nvSpPr>
        <p:spPr/>
        <p:txBody>
          <a:bodyPr/>
          <a:lstStyle/>
          <a:p>
            <a:r>
              <a:rPr lang="en-US" dirty="0">
                <a:latin typeface="+mn-lt"/>
                <a:cs typeface="Merriweather" panose="02000000000000000000" pitchFamily="2" charset="0"/>
              </a:rPr>
              <a:t>Many groups and organizations have partnered to support Indiana’s fight for fair voting maps.</a:t>
            </a:r>
            <a:br>
              <a:rPr lang="en-US" dirty="0">
                <a:latin typeface="+mn-lt"/>
                <a:cs typeface="Merriweather" panose="02000000000000000000" pitchFamily="2" charset="0"/>
              </a:rPr>
            </a:br>
            <a:endParaRPr lang="en-US" dirty="0">
              <a:latin typeface="+mn-lt"/>
              <a:cs typeface="Merriweather" panose="02000000000000000000" pitchFamily="2" charset="0"/>
            </a:endParaRPr>
          </a:p>
          <a:p>
            <a:r>
              <a:rPr lang="en-US" dirty="0">
                <a:latin typeface="+mn-lt"/>
                <a:cs typeface="Merriweather" panose="02000000000000000000" pitchFamily="2" charset="0"/>
              </a:rPr>
              <a:t>Thank you to the:</a:t>
            </a:r>
          </a:p>
          <a:p>
            <a:pPr marL="286471" indent="-286471">
              <a:buFont typeface="Arial" panose="020B0604020202020204" pitchFamily="34" charset="0"/>
              <a:buChar char="•"/>
            </a:pPr>
            <a:r>
              <a:rPr lang="en-US" dirty="0">
                <a:latin typeface="+mn-lt"/>
                <a:cs typeface="Merriweather" panose="02000000000000000000" pitchFamily="2" charset="0"/>
              </a:rPr>
              <a:t>local organizations listed on the slide</a:t>
            </a:r>
          </a:p>
          <a:p>
            <a:pPr marL="286471" indent="-286471">
              <a:buFont typeface="Arial" panose="020B0604020202020204" pitchFamily="34" charset="0"/>
              <a:buChar char="•"/>
            </a:pPr>
            <a:r>
              <a:rPr lang="en-US" dirty="0">
                <a:latin typeface="+mn-lt"/>
                <a:cs typeface="Merriweather" panose="02000000000000000000" pitchFamily="2" charset="0"/>
              </a:rPr>
              <a:t>statewide organizations</a:t>
            </a:r>
          </a:p>
          <a:p>
            <a:pPr marL="744822" lvl="1" indent="-286471">
              <a:buFont typeface="Arial" panose="020B0604020202020204" pitchFamily="34" charset="0"/>
              <a:buChar char="•"/>
            </a:pPr>
            <a:r>
              <a:rPr lang="en-US" dirty="0">
                <a:latin typeface="+mn-lt"/>
                <a:cs typeface="Merriweather" panose="02000000000000000000" pitchFamily="2" charset="0"/>
              </a:rPr>
              <a:t>LWV Indiana</a:t>
            </a:r>
          </a:p>
          <a:p>
            <a:pPr marL="744822" lvl="1" indent="-286471">
              <a:buFont typeface="Arial" panose="020B0604020202020204" pitchFamily="34" charset="0"/>
              <a:buChar char="•"/>
            </a:pPr>
            <a:r>
              <a:rPr lang="en-US" dirty="0">
                <a:latin typeface="+mn-lt"/>
                <a:cs typeface="Merriweather" panose="02000000000000000000" pitchFamily="2" charset="0"/>
              </a:rPr>
              <a:t>All IN for Democracy, Indiana’s coalition for redistricting reform</a:t>
            </a:r>
          </a:p>
          <a:p>
            <a:pPr marL="458351" lvl="1"/>
            <a:endParaRPr lang="en-US" dirty="0">
              <a:latin typeface="+mn-lt"/>
              <a:cs typeface="Merriweather" panose="02000000000000000000" pitchFamily="2" charset="0"/>
            </a:endParaRPr>
          </a:p>
          <a:p>
            <a:r>
              <a:rPr lang="en-US" dirty="0">
                <a:latin typeface="+mn-lt"/>
                <a:cs typeface="Merriweather" panose="02000000000000000000" pitchFamily="2" charset="0"/>
              </a:rPr>
              <a:t>We thank these groups and their members for their support!</a:t>
            </a:r>
          </a:p>
          <a:p>
            <a:endParaRPr lang="en-US" dirty="0"/>
          </a:p>
        </p:txBody>
      </p:sp>
      <p:sp>
        <p:nvSpPr>
          <p:cNvPr id="4" name="Slide Number Placeholder 3"/>
          <p:cNvSpPr>
            <a:spLocks noGrp="1"/>
          </p:cNvSpPr>
          <p:nvPr>
            <p:ph type="sldNum" sz="quarter" idx="5"/>
          </p:nvPr>
        </p:nvSpPr>
        <p:spPr/>
        <p:txBody>
          <a:bodyPr/>
          <a:lstStyle/>
          <a:p>
            <a:fld id="{2010A3EF-BD22-49A0-BF07-3B19EF44A3E3}" type="slidenum">
              <a:rPr lang="en-US" smtClean="0"/>
              <a:pPr/>
              <a:t>2</a:t>
            </a:fld>
            <a:endParaRPr lang="en-US" dirty="0"/>
          </a:p>
        </p:txBody>
      </p:sp>
    </p:spTree>
    <p:extLst>
      <p:ext uri="{BB962C8B-B14F-4D97-AF65-F5344CB8AC3E}">
        <p14:creationId xmlns:p14="http://schemas.microsoft.com/office/powerpoint/2010/main" val="1644312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0425" y="609600"/>
            <a:ext cx="5632450" cy="3168650"/>
          </a:xfrm>
        </p:spPr>
      </p:sp>
      <p:sp>
        <p:nvSpPr>
          <p:cNvPr id="3" name="Notes Placeholder 2"/>
          <p:cNvSpPr>
            <a:spLocks noGrp="1"/>
          </p:cNvSpPr>
          <p:nvPr>
            <p:ph type="body" idx="1"/>
          </p:nvPr>
        </p:nvSpPr>
        <p:spPr>
          <a:xfrm>
            <a:off x="735419" y="4062553"/>
            <a:ext cx="5882463" cy="4589992"/>
          </a:xfrm>
        </p:spPr>
        <p:txBody>
          <a:bodyPr/>
          <a:lstStyle/>
          <a:p>
            <a:r>
              <a:rPr lang="en-US" dirty="0"/>
              <a:t>These U.S. congressional maps were created ten years apart.</a:t>
            </a:r>
          </a:p>
          <a:p>
            <a:pPr marL="285695" indent="-285695">
              <a:buFont typeface="Arial" panose="020B0604020202020204" pitchFamily="34" charset="0"/>
              <a:buChar char="•"/>
            </a:pPr>
            <a:r>
              <a:rPr lang="en-US" dirty="0"/>
              <a:t>On the left, districts created after the 2000 census</a:t>
            </a:r>
          </a:p>
          <a:p>
            <a:pPr marL="286469" indent="-286469">
              <a:buFont typeface="Arial" panose="020B0604020202020204" pitchFamily="34" charset="0"/>
              <a:buChar char="•"/>
            </a:pPr>
            <a:r>
              <a:rPr lang="en-US" dirty="0"/>
              <a:t>On the right, districts created after the 2010 census.  </a:t>
            </a:r>
          </a:p>
          <a:p>
            <a:endParaRPr lang="en-US" dirty="0"/>
          </a:p>
          <a:p>
            <a:r>
              <a:rPr lang="en-US" dirty="0"/>
              <a:t>The shape of each district changed.  Why can’t we tell the reasons for the changes?  </a:t>
            </a:r>
          </a:p>
          <a:p>
            <a:pPr marL="286471" indent="-286471">
              <a:buFont typeface="Arial" panose="020B0604020202020204" pitchFamily="34" charset="0"/>
              <a:buChar char="•"/>
            </a:pPr>
            <a:r>
              <a:rPr lang="en-US" dirty="0"/>
              <a:t>Because the redistricting process is not transparent.</a:t>
            </a:r>
          </a:p>
          <a:p>
            <a:pPr marL="286471" indent="-286471">
              <a:buFont typeface="Arial" panose="020B0604020202020204" pitchFamily="34" charset="0"/>
              <a:buChar char="•"/>
            </a:pPr>
            <a:r>
              <a:rPr lang="en-US" dirty="0"/>
              <a:t>Criteria used, beyond those legally mandated, are not known or discernible from these maps.  </a:t>
            </a:r>
          </a:p>
          <a:p>
            <a:endParaRPr lang="en-US" dirty="0"/>
          </a:p>
          <a:p>
            <a:r>
              <a:rPr lang="en-US" dirty="0"/>
              <a:t>Were districts drawn to let voters choose their representatives, or the other way around?</a:t>
            </a:r>
          </a:p>
          <a:p>
            <a:endParaRPr lang="en-US" dirty="0"/>
          </a:p>
          <a:p>
            <a:r>
              <a:rPr lang="en-US" dirty="0"/>
              <a:t>Why do you think our own District 9, on the lower right side, changed so much?</a:t>
            </a:r>
          </a:p>
          <a:p>
            <a:r>
              <a:rPr lang="en-US" dirty="0"/>
              <a:t>Again, we cannot know because the redistricting process is not transparent.</a:t>
            </a:r>
          </a:p>
          <a:p>
            <a:endParaRPr lang="en-US" b="1" dirty="0"/>
          </a:p>
          <a:p>
            <a:r>
              <a:rPr lang="en-US" b="1" dirty="0"/>
              <a:t>Transition:  </a:t>
            </a:r>
            <a:r>
              <a:rPr lang="en-US" dirty="0"/>
              <a:t>Let’s look more closely at District 9.</a:t>
            </a:r>
          </a:p>
        </p:txBody>
      </p:sp>
      <p:sp>
        <p:nvSpPr>
          <p:cNvPr id="4" name="Slide Number Placeholder 3"/>
          <p:cNvSpPr>
            <a:spLocks noGrp="1"/>
          </p:cNvSpPr>
          <p:nvPr>
            <p:ph type="sldNum" sz="quarter" idx="5"/>
          </p:nvPr>
        </p:nvSpPr>
        <p:spPr/>
        <p:txBody>
          <a:bodyPr/>
          <a:lstStyle/>
          <a:p>
            <a:fld id="{0D666582-4573-4A37-A2EB-9BCCD26DC8EB}" type="slidenum">
              <a:rPr lang="en-US" smtClean="0"/>
              <a:pPr/>
              <a:t>20</a:t>
            </a:fld>
            <a:endParaRPr lang="en-US" dirty="0"/>
          </a:p>
        </p:txBody>
      </p:sp>
    </p:spTree>
    <p:extLst>
      <p:ext uri="{BB962C8B-B14F-4D97-AF65-F5344CB8AC3E}">
        <p14:creationId xmlns:p14="http://schemas.microsoft.com/office/powerpoint/2010/main" val="1259692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565150"/>
            <a:ext cx="5632450" cy="3168650"/>
          </a:xfrm>
        </p:spPr>
      </p:sp>
      <p:sp>
        <p:nvSpPr>
          <p:cNvPr id="3" name="Notes Placeholder 2"/>
          <p:cNvSpPr>
            <a:spLocks noGrp="1"/>
          </p:cNvSpPr>
          <p:nvPr>
            <p:ph type="body" idx="1"/>
          </p:nvPr>
        </p:nvSpPr>
        <p:spPr>
          <a:xfrm>
            <a:off x="684848" y="3989587"/>
            <a:ext cx="5681980" cy="4504255"/>
          </a:xfrm>
        </p:spPr>
        <p:txBody>
          <a:bodyPr/>
          <a:lstStyle/>
          <a:p>
            <a:pPr defTabSz="940257">
              <a:defRPr/>
            </a:pPr>
            <a:r>
              <a:rPr lang="en-US" dirty="0">
                <a:latin typeface="+mn-lt"/>
                <a:ea typeface="Times New Roman" panose="02020603050405020304" pitchFamily="18" charset="0"/>
              </a:rPr>
              <a:t>Here are detailed maps of 9</a:t>
            </a:r>
            <a:r>
              <a:rPr lang="en-US" baseline="30000" dirty="0">
                <a:latin typeface="+mn-lt"/>
                <a:ea typeface="Times New Roman" panose="02020603050405020304" pitchFamily="18" charset="0"/>
              </a:rPr>
              <a:t>th</a:t>
            </a:r>
            <a:r>
              <a:rPr lang="en-US" dirty="0">
                <a:latin typeface="+mn-lt"/>
                <a:ea typeface="Times New Roman" panose="02020603050405020304" pitchFamily="18" charset="0"/>
              </a:rPr>
              <a:t> District. Version 2001 is on the left in green.  Version 2011 is on the right in orange. </a:t>
            </a:r>
          </a:p>
          <a:p>
            <a:pPr defTabSz="940257">
              <a:defRPr/>
            </a:pPr>
            <a:endParaRPr lang="en-US" dirty="0">
              <a:latin typeface="+mn-lt"/>
              <a:ea typeface="Times New Roman" panose="02020603050405020304" pitchFamily="18" charset="0"/>
            </a:endParaRPr>
          </a:p>
          <a:p>
            <a:pPr defTabSz="940257">
              <a:defRPr/>
            </a:pPr>
            <a:r>
              <a:rPr lang="en-US" u="sng" dirty="0">
                <a:latin typeface="+mn-lt"/>
                <a:ea typeface="Times New Roman" panose="02020603050405020304" pitchFamily="18" charset="0"/>
              </a:rPr>
              <a:t>Let’s look at one telling feature</a:t>
            </a:r>
            <a:r>
              <a:rPr lang="en-US" dirty="0">
                <a:latin typeface="+mn-lt"/>
                <a:ea typeface="Times New Roman" panose="02020603050405020304" pitchFamily="18" charset="0"/>
              </a:rPr>
              <a:t>:  </a:t>
            </a:r>
          </a:p>
          <a:p>
            <a:pPr defTabSz="940257">
              <a:defRPr/>
            </a:pPr>
            <a:r>
              <a:rPr lang="en-US" dirty="0">
                <a:latin typeface="+mn-lt"/>
                <a:ea typeface="Times New Roman" panose="02020603050405020304" pitchFamily="18" charset="0"/>
              </a:rPr>
              <a:t>In 2001, District 9 included two cities, Bloomington and Columbus, with quite a bit in common. District 9 ended in the cornfields just north of </a:t>
            </a:r>
            <a:br>
              <a:rPr lang="en-US" dirty="0">
                <a:latin typeface="+mn-lt"/>
                <a:ea typeface="Times New Roman" panose="02020603050405020304" pitchFamily="18" charset="0"/>
              </a:rPr>
            </a:br>
            <a:r>
              <a:rPr lang="en-US" dirty="0">
                <a:latin typeface="+mn-lt"/>
                <a:ea typeface="Times New Roman" panose="02020603050405020304" pitchFamily="18" charset="0"/>
              </a:rPr>
              <a:t>those two cities.  </a:t>
            </a:r>
          </a:p>
          <a:p>
            <a:pPr defTabSz="940257">
              <a:defRPr/>
            </a:pPr>
            <a:endParaRPr lang="en-US" dirty="0">
              <a:latin typeface="+mn-lt"/>
              <a:ea typeface="Times New Roman" panose="02020603050405020304" pitchFamily="18" charset="0"/>
            </a:endParaRPr>
          </a:p>
          <a:p>
            <a:pPr defTabSz="940257">
              <a:defRPr/>
            </a:pPr>
            <a:r>
              <a:rPr lang="en-US" dirty="0">
                <a:latin typeface="+mn-lt"/>
                <a:ea typeface="Times New Roman" panose="02020603050405020304" pitchFamily="18" charset="0"/>
              </a:rPr>
              <a:t>But in 2011, Columbus went to District 6, and District 9 ends so far north that it now includes Greenwood, an Indianapolis suburb much less like Bloomington than Columbus.  </a:t>
            </a:r>
          </a:p>
          <a:p>
            <a:pPr defTabSz="940257">
              <a:defRPr/>
            </a:pPr>
            <a:endParaRPr lang="en-US" dirty="0">
              <a:latin typeface="+mn-lt"/>
              <a:ea typeface="Times New Roman" panose="02020603050405020304" pitchFamily="18" charset="0"/>
            </a:endParaRPr>
          </a:p>
          <a:p>
            <a:pPr defTabSz="940257">
              <a:defRPr/>
            </a:pPr>
            <a:r>
              <a:rPr lang="en-US" dirty="0">
                <a:latin typeface="+mn-lt"/>
                <a:ea typeface="Times New Roman" panose="02020603050405020304" pitchFamily="18" charset="0"/>
              </a:rPr>
              <a:t>Would the residents of Bloomington and Columbus have approved of that change? Did it serve community interests?</a:t>
            </a:r>
          </a:p>
          <a:p>
            <a:pPr defTabSz="940257">
              <a:defRPr/>
            </a:pPr>
            <a:endParaRPr lang="en-US" dirty="0"/>
          </a:p>
          <a:p>
            <a:pPr defTabSz="940257">
              <a:defRPr/>
            </a:pPr>
            <a:r>
              <a:rPr lang="en-US" dirty="0"/>
              <a:t>We have to ask:  were districts changed to be more representative of citizens or to let legislators group the voters in their favor?</a:t>
            </a:r>
          </a:p>
          <a:p>
            <a:pPr defTabSz="940257">
              <a:defRPr/>
            </a:pPr>
            <a:endParaRPr lang="en-US" dirty="0"/>
          </a:p>
          <a:p>
            <a:pPr defTabSz="940257">
              <a:defRPr/>
            </a:pPr>
            <a:r>
              <a:rPr lang="en-US" b="1" dirty="0"/>
              <a:t>Transition:  </a:t>
            </a:r>
            <a:r>
              <a:rPr lang="en-US" dirty="0"/>
              <a:t>Now let’s look at the State Senate maps for Indiana.</a:t>
            </a:r>
          </a:p>
        </p:txBody>
      </p:sp>
      <p:sp>
        <p:nvSpPr>
          <p:cNvPr id="4" name="Slide Number Placeholder 3"/>
          <p:cNvSpPr>
            <a:spLocks noGrp="1"/>
          </p:cNvSpPr>
          <p:nvPr>
            <p:ph type="sldNum" sz="quarter" idx="5"/>
          </p:nvPr>
        </p:nvSpPr>
        <p:spPr/>
        <p:txBody>
          <a:bodyPr/>
          <a:lstStyle/>
          <a:p>
            <a:fld id="{2010A3EF-BD22-49A0-BF07-3B19EF44A3E3}" type="slidenum">
              <a:rPr lang="en-US" smtClean="0"/>
              <a:pPr/>
              <a:t>21</a:t>
            </a:fld>
            <a:endParaRPr lang="en-US" dirty="0"/>
          </a:p>
        </p:txBody>
      </p:sp>
    </p:spTree>
    <p:extLst>
      <p:ext uri="{BB962C8B-B14F-4D97-AF65-F5344CB8AC3E}">
        <p14:creationId xmlns:p14="http://schemas.microsoft.com/office/powerpoint/2010/main" val="3668301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09600"/>
            <a:ext cx="5632450" cy="3168650"/>
          </a:xfrm>
        </p:spPr>
      </p:sp>
      <p:sp>
        <p:nvSpPr>
          <p:cNvPr id="3" name="Notes Placeholder 2"/>
          <p:cNvSpPr>
            <a:spLocks noGrp="1"/>
          </p:cNvSpPr>
          <p:nvPr>
            <p:ph type="body" idx="1"/>
          </p:nvPr>
        </p:nvSpPr>
        <p:spPr>
          <a:xfrm>
            <a:off x="735014" y="4188883"/>
            <a:ext cx="5882463" cy="4589992"/>
          </a:xfrm>
        </p:spPr>
        <p:txBody>
          <a:bodyPr/>
          <a:lstStyle/>
          <a:p>
            <a:pPr defTabSz="916698">
              <a:defRPr/>
            </a:pPr>
            <a:r>
              <a:rPr lang="en-US" dirty="0">
                <a:latin typeface="+mn-lt"/>
                <a:ea typeface="Calibri" panose="020F0502020204030204" pitchFamily="34" charset="0"/>
                <a:cs typeface="Merriweather" panose="02000000000000000000" pitchFamily="2" charset="0"/>
              </a:rPr>
              <a:t>Here are the State Senate maps for 2001 and 2011.</a:t>
            </a:r>
          </a:p>
          <a:p>
            <a:pPr defTabSz="916698">
              <a:defRPr/>
            </a:pPr>
            <a:endParaRPr lang="en-US" dirty="0">
              <a:latin typeface="+mn-lt"/>
              <a:ea typeface="Calibri" panose="020F0502020204030204" pitchFamily="34" charset="0"/>
              <a:cs typeface="Merriweather" panose="02000000000000000000" pitchFamily="2" charset="0"/>
            </a:endParaRPr>
          </a:p>
          <a:p>
            <a:pPr defTabSz="916698">
              <a:defRPr/>
            </a:pPr>
            <a:r>
              <a:rPr lang="en-US" dirty="0">
                <a:latin typeface="+mn-lt"/>
                <a:ea typeface="Calibri" panose="020F0502020204030204" pitchFamily="34" charset="0"/>
                <a:cs typeface="Merriweather" panose="02000000000000000000" pitchFamily="2" charset="0"/>
              </a:rPr>
              <a:t>Look at District 39, at lower left, on both maps.  In the 2001 map, District 39 looks like a cat arching its back. The part of District 48 that tickles its tummy is the White River basin. It was incorporated into District 39 in 2011.  Why?</a:t>
            </a:r>
          </a:p>
          <a:p>
            <a:pPr defTabSz="916698">
              <a:defRPr/>
            </a:pPr>
            <a:endParaRPr lang="en-US" dirty="0">
              <a:latin typeface="+mn-lt"/>
              <a:ea typeface="Calibri" panose="020F0502020204030204" pitchFamily="34" charset="0"/>
              <a:cs typeface="Merriweather" panose="02000000000000000000" pitchFamily="2" charset="0"/>
            </a:endParaRPr>
          </a:p>
          <a:p>
            <a:pPr defTabSz="916698">
              <a:defRPr/>
            </a:pPr>
            <a:r>
              <a:rPr lang="en-US" dirty="0">
                <a:latin typeface="+mn-lt"/>
                <a:ea typeface="Calibri" panose="020F0502020204030204" pitchFamily="34" charset="0"/>
                <a:cs typeface="Merriweather" panose="02000000000000000000" pitchFamily="2" charset="0"/>
              </a:rPr>
              <a:t>Again, why do the districts change so much?  </a:t>
            </a:r>
            <a:br>
              <a:rPr lang="en-US" dirty="0">
                <a:latin typeface="+mn-lt"/>
                <a:ea typeface="Calibri" panose="020F0502020204030204" pitchFamily="34" charset="0"/>
                <a:cs typeface="Merriweather" panose="02000000000000000000" pitchFamily="2" charset="0"/>
              </a:rPr>
            </a:br>
            <a:r>
              <a:rPr lang="en-US" dirty="0">
                <a:latin typeface="+mn-lt"/>
                <a:ea typeface="Calibri" panose="020F0502020204030204" pitchFamily="34" charset="0"/>
                <a:cs typeface="Merriweather" panose="02000000000000000000" pitchFamily="2" charset="0"/>
              </a:rPr>
              <a:t>Were any communities of interest divided or split like we saw earlier in the presentation?</a:t>
            </a:r>
            <a:endParaRPr lang="en-US" dirty="0">
              <a:latin typeface="+mn-lt"/>
            </a:endParaRPr>
          </a:p>
        </p:txBody>
      </p:sp>
      <p:sp>
        <p:nvSpPr>
          <p:cNvPr id="4" name="Slide Number Placeholder 3"/>
          <p:cNvSpPr>
            <a:spLocks noGrp="1"/>
          </p:cNvSpPr>
          <p:nvPr>
            <p:ph type="sldNum" sz="quarter" idx="5"/>
          </p:nvPr>
        </p:nvSpPr>
        <p:spPr/>
        <p:txBody>
          <a:bodyPr/>
          <a:lstStyle/>
          <a:p>
            <a:fld id="{0D666582-4573-4A37-A2EB-9BCCD26DC8EB}" type="slidenum">
              <a:rPr lang="en-US" smtClean="0"/>
              <a:pPr/>
              <a:t>22</a:t>
            </a:fld>
            <a:endParaRPr lang="en-US" dirty="0"/>
          </a:p>
        </p:txBody>
      </p:sp>
    </p:spTree>
    <p:extLst>
      <p:ext uri="{BB962C8B-B14F-4D97-AF65-F5344CB8AC3E}">
        <p14:creationId xmlns:p14="http://schemas.microsoft.com/office/powerpoint/2010/main" val="3898154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98488"/>
            <a:ext cx="5632450" cy="3168650"/>
          </a:xfrm>
        </p:spPr>
      </p:sp>
      <p:sp>
        <p:nvSpPr>
          <p:cNvPr id="3" name="Notes Placeholder 2"/>
          <p:cNvSpPr>
            <a:spLocks noGrp="1"/>
          </p:cNvSpPr>
          <p:nvPr>
            <p:ph type="body" idx="1"/>
          </p:nvPr>
        </p:nvSpPr>
        <p:spPr>
          <a:xfrm>
            <a:off x="735014" y="4199995"/>
            <a:ext cx="5882463" cy="4589992"/>
          </a:xfrm>
        </p:spPr>
        <p:txBody>
          <a:bodyPr/>
          <a:lstStyle/>
          <a:p>
            <a:r>
              <a:rPr lang="en-US" dirty="0">
                <a:latin typeface="+mn-lt"/>
                <a:ea typeface="Calibri" panose="020F0502020204030204" pitchFamily="34" charset="0"/>
              </a:rPr>
              <a:t>These are the 100 Indiana State House Districts from 2001 and 2011.</a:t>
            </a:r>
          </a:p>
          <a:p>
            <a:endParaRPr lang="en-US" dirty="0">
              <a:latin typeface="+mn-lt"/>
              <a:ea typeface="Calibri" panose="020F0502020204030204" pitchFamily="34" charset="0"/>
            </a:endParaRPr>
          </a:p>
          <a:p>
            <a:r>
              <a:rPr lang="en-US" dirty="0">
                <a:latin typeface="+mn-lt"/>
                <a:ea typeface="Calibri" panose="020F0502020204030204" pitchFamily="34" charset="0"/>
              </a:rPr>
              <a:t>Same old story:  How and why were changes made and would the residents have approved? </a:t>
            </a:r>
            <a:endParaRPr lang="en-US" dirty="0">
              <a:latin typeface="+mn-lt"/>
            </a:endParaRPr>
          </a:p>
          <a:p>
            <a:endParaRPr lang="en-US" dirty="0">
              <a:latin typeface="+mn-lt"/>
            </a:endParaRPr>
          </a:p>
          <a:p>
            <a:r>
              <a:rPr lang="en-US" dirty="0">
                <a:latin typeface="+mn-lt"/>
              </a:rPr>
              <a:t>In the next two slides, we’ll </a:t>
            </a:r>
            <a:r>
              <a:rPr lang="en-US" dirty="0"/>
              <a:t>zoom in to look more closely at a house and senate district.</a:t>
            </a:r>
          </a:p>
        </p:txBody>
      </p:sp>
      <p:sp>
        <p:nvSpPr>
          <p:cNvPr id="4" name="Slide Number Placeholder 3"/>
          <p:cNvSpPr>
            <a:spLocks noGrp="1"/>
          </p:cNvSpPr>
          <p:nvPr>
            <p:ph type="sldNum" sz="quarter" idx="5"/>
          </p:nvPr>
        </p:nvSpPr>
        <p:spPr/>
        <p:txBody>
          <a:bodyPr/>
          <a:lstStyle/>
          <a:p>
            <a:fld id="{0D666582-4573-4A37-A2EB-9BCCD26DC8EB}" type="slidenum">
              <a:rPr lang="en-US" smtClean="0"/>
              <a:pPr/>
              <a:t>23</a:t>
            </a:fld>
            <a:endParaRPr lang="en-US" dirty="0"/>
          </a:p>
        </p:txBody>
      </p:sp>
    </p:spTree>
    <p:extLst>
      <p:ext uri="{BB962C8B-B14F-4D97-AF65-F5344CB8AC3E}">
        <p14:creationId xmlns:p14="http://schemas.microsoft.com/office/powerpoint/2010/main" val="676966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549275"/>
            <a:ext cx="5632450" cy="3168650"/>
          </a:xfrm>
        </p:spPr>
      </p:sp>
      <p:sp>
        <p:nvSpPr>
          <p:cNvPr id="3" name="Notes Placeholder 2"/>
          <p:cNvSpPr>
            <a:spLocks noGrp="1"/>
          </p:cNvSpPr>
          <p:nvPr>
            <p:ph type="body" idx="1"/>
          </p:nvPr>
        </p:nvSpPr>
        <p:spPr/>
        <p:txBody>
          <a:bodyPr/>
          <a:lstStyle/>
          <a:p>
            <a:r>
              <a:rPr lang="en-US" dirty="0">
                <a:latin typeface="+mn-lt"/>
                <a:ea typeface="Times New Roman" panose="02020603050405020304" pitchFamily="18" charset="0"/>
              </a:rPr>
              <a:t>This 2012 map shows </a:t>
            </a:r>
            <a:r>
              <a:rPr lang="en-US" u="sng" dirty="0">
                <a:latin typeface="+mn-lt"/>
                <a:ea typeface="Times New Roman" panose="02020603050405020304" pitchFamily="18" charset="0"/>
              </a:rPr>
              <a:t>portions</a:t>
            </a:r>
            <a:r>
              <a:rPr lang="en-US" dirty="0">
                <a:latin typeface="+mn-lt"/>
                <a:ea typeface="Times New Roman" panose="02020603050405020304" pitchFamily="18" charset="0"/>
              </a:rPr>
              <a:t> of the five house districts that cover parts of Monroe County after the 2010 census.  The red lines are major roads and thoroughfares.  The blue areas are lakes. The map was cropped to fit the screen, so the only district shown in its entirety is District 61.  </a:t>
            </a:r>
          </a:p>
          <a:p>
            <a:endParaRPr lang="en-US" dirty="0">
              <a:latin typeface="+mn-lt"/>
              <a:ea typeface="Times New Roman" panose="02020603050405020304" pitchFamily="18" charset="0"/>
            </a:endParaRPr>
          </a:p>
          <a:p>
            <a:r>
              <a:rPr lang="en-US" dirty="0">
                <a:latin typeface="+mn-lt"/>
                <a:ea typeface="Times New Roman" panose="02020603050405020304" pitchFamily="18" charset="0"/>
              </a:rPr>
              <a:t>Packing Democrats into one district (District 61 in the center of the map) reduced the number of Democratic house representatives elected in this area from 2 to 1. Cracking made it </a:t>
            </a:r>
            <a:r>
              <a:rPr lang="en-US" u="sng" dirty="0">
                <a:latin typeface="+mn-lt"/>
                <a:ea typeface="Times New Roman" panose="02020603050405020304" pitchFamily="18" charset="0"/>
              </a:rPr>
              <a:t>impossible</a:t>
            </a:r>
            <a:r>
              <a:rPr lang="en-US" dirty="0">
                <a:latin typeface="+mn-lt"/>
                <a:ea typeface="Times New Roman" panose="02020603050405020304" pitchFamily="18" charset="0"/>
              </a:rPr>
              <a:t> for Democrats to win in any of the other 4 districts, all of which extend into other counties. </a:t>
            </a:r>
          </a:p>
          <a:p>
            <a:r>
              <a:rPr lang="en-US" dirty="0">
                <a:latin typeface="+mn-lt"/>
                <a:ea typeface="Times New Roman" panose="02020603050405020304" pitchFamily="18" charset="0"/>
              </a:rPr>
              <a:t> </a:t>
            </a:r>
          </a:p>
          <a:p>
            <a:r>
              <a:rPr lang="en-US" u="sng" dirty="0">
                <a:latin typeface="+mn-lt"/>
                <a:ea typeface="Times New Roman" panose="02020603050405020304" pitchFamily="18" charset="0"/>
              </a:rPr>
              <a:t>Let’s think about the effects</a:t>
            </a:r>
            <a:r>
              <a:rPr lang="en-US" dirty="0">
                <a:latin typeface="+mn-lt"/>
                <a:ea typeface="Times New Roman" panose="02020603050405020304" pitchFamily="18" charset="0"/>
              </a:rPr>
              <a:t>.  Lake Monroe is in the lower right side of the map.  It is located mainly in two rural districts, 60 and 65.  This lake is the only source of drinking water for residents of Bloomington and parts of Monroe County.  This mapping weakens city voters’ influence in state legislation about Lake Monroe.  The few Monroe County voters in District 65 are cracked with other counties such as Lawrence, which is not dependent on the lake for its water.  </a:t>
            </a:r>
          </a:p>
          <a:p>
            <a:endParaRPr lang="en-US" b="1" dirty="0">
              <a:latin typeface="+mn-lt"/>
              <a:ea typeface="Times New Roman" panose="02020603050405020304" pitchFamily="18" charset="0"/>
            </a:endParaRPr>
          </a:p>
          <a:p>
            <a:r>
              <a:rPr lang="en-US" dirty="0">
                <a:latin typeface="+mn-lt"/>
                <a:ea typeface="Times New Roman" panose="02020603050405020304" pitchFamily="18" charset="0"/>
              </a:rPr>
              <a:t>When drawing voting districts, legislators need to consider the voters and the communities of interest that are important to the </a:t>
            </a:r>
            <a:r>
              <a:rPr lang="en-US" u="sng" dirty="0">
                <a:latin typeface="+mn-lt"/>
                <a:ea typeface="Times New Roman" panose="02020603050405020304" pitchFamily="18" charset="0"/>
              </a:rPr>
              <a:t>voters</a:t>
            </a:r>
            <a:r>
              <a:rPr lang="en-US" u="none" dirty="0">
                <a:latin typeface="+mn-lt"/>
                <a:ea typeface="Times New Roman" panose="02020603050405020304" pitchFamily="18" charset="0"/>
              </a:rPr>
              <a:t> in each area of the state.</a:t>
            </a:r>
            <a:endParaRPr lang="en-US" u="none" dirty="0">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2010A3EF-BD22-49A0-BF07-3B19EF44A3E3}" type="slidenum">
              <a:rPr lang="en-US" smtClean="0"/>
              <a:pPr/>
              <a:t>24</a:t>
            </a:fld>
            <a:endParaRPr lang="en-US" dirty="0"/>
          </a:p>
        </p:txBody>
      </p:sp>
    </p:spTree>
    <p:extLst>
      <p:ext uri="{BB962C8B-B14F-4D97-AF65-F5344CB8AC3E}">
        <p14:creationId xmlns:p14="http://schemas.microsoft.com/office/powerpoint/2010/main" val="759186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565150"/>
            <a:ext cx="5632450" cy="3168650"/>
          </a:xfrm>
        </p:spPr>
      </p:sp>
      <p:sp>
        <p:nvSpPr>
          <p:cNvPr id="3" name="Notes Placeholder 2"/>
          <p:cNvSpPr>
            <a:spLocks noGrp="1"/>
          </p:cNvSpPr>
          <p:nvPr>
            <p:ph type="body" idx="1"/>
          </p:nvPr>
        </p:nvSpPr>
        <p:spPr>
          <a:xfrm>
            <a:off x="710248" y="4052711"/>
            <a:ext cx="5882463" cy="4589992"/>
          </a:xfrm>
        </p:spPr>
        <p:txBody>
          <a:bodyPr/>
          <a:lstStyle/>
          <a:p>
            <a:r>
              <a:rPr lang="en-US" dirty="0">
                <a:latin typeface="+mn-lt"/>
                <a:ea typeface="Times New Roman" panose="02020603050405020304" pitchFamily="18" charset="0"/>
              </a:rPr>
              <a:t>Here’s another example.  Senate District 28 is shown in red.  Note the funny arm, at left, that reaches westward into Indianapolis.  </a:t>
            </a:r>
          </a:p>
          <a:p>
            <a:endParaRPr lang="en-US" dirty="0">
              <a:latin typeface="+mn-lt"/>
              <a:ea typeface="Times New Roman" panose="02020603050405020304" pitchFamily="18" charset="0"/>
            </a:endParaRPr>
          </a:p>
          <a:p>
            <a:r>
              <a:rPr lang="en-US" dirty="0">
                <a:latin typeface="+mn-lt"/>
                <a:ea typeface="Times New Roman" panose="02020603050405020304" pitchFamily="18" charset="0"/>
              </a:rPr>
              <a:t>It cracks a majority Black, urban, and densely populated community on the east side of Marion County and joins it with two majority White, rural counties--Hancock and most of Shelby.  The population in the Marion County arm is not large enough to form a decisive voting block for urban issues, so </a:t>
            </a:r>
            <a:r>
              <a:rPr lang="en-US" u="sng" dirty="0">
                <a:latin typeface="+mn-lt"/>
                <a:ea typeface="Times New Roman" panose="02020603050405020304" pitchFamily="18" charset="0"/>
              </a:rPr>
              <a:t>rural</a:t>
            </a:r>
            <a:r>
              <a:rPr lang="en-US" dirty="0">
                <a:latin typeface="+mn-lt"/>
                <a:ea typeface="Times New Roman" panose="02020603050405020304" pitchFamily="18" charset="0"/>
              </a:rPr>
              <a:t> issues tend to dominate.  The district’s senator lives in Hancock County.</a:t>
            </a:r>
          </a:p>
          <a:p>
            <a:endParaRPr lang="en-US" dirty="0">
              <a:latin typeface="+mn-lt"/>
              <a:ea typeface="Times New Roman" panose="02020603050405020304" pitchFamily="18" charset="0"/>
            </a:endParaRPr>
          </a:p>
          <a:p>
            <a:r>
              <a:rPr lang="en-US" dirty="0">
                <a:latin typeface="+mn-lt"/>
                <a:ea typeface="Times New Roman" panose="02020603050405020304" pitchFamily="18" charset="0"/>
              </a:rPr>
              <a:t>The senator has earned low ratings for his votes on funding for mass transit and public schools. Has he served his urban constituents?  Do you think they feel well represented in District 28?  </a:t>
            </a:r>
          </a:p>
          <a:p>
            <a:endParaRPr lang="en-US" dirty="0">
              <a:latin typeface="+mn-lt"/>
              <a:ea typeface="Times New Roman" panose="02020603050405020304" pitchFamily="18" charset="0"/>
            </a:endParaRPr>
          </a:p>
          <a:p>
            <a:r>
              <a:rPr lang="en-US" dirty="0">
                <a:latin typeface="+mn-lt"/>
                <a:ea typeface="Times New Roman" panose="02020603050405020304" pitchFamily="18" charset="0"/>
              </a:rPr>
              <a:t>Is it fair to break up communities of interest in this way?  Who are voting districts supposed to serve—the voters or the politicians?</a:t>
            </a:r>
          </a:p>
          <a:p>
            <a:endParaRPr lang="en-US" dirty="0">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2010A3EF-BD22-49A0-BF07-3B19EF44A3E3}" type="slidenum">
              <a:rPr lang="en-US" smtClean="0"/>
              <a:pPr/>
              <a:t>25</a:t>
            </a:fld>
            <a:endParaRPr lang="en-US" dirty="0"/>
          </a:p>
        </p:txBody>
      </p:sp>
    </p:spTree>
    <p:extLst>
      <p:ext uri="{BB962C8B-B14F-4D97-AF65-F5344CB8AC3E}">
        <p14:creationId xmlns:p14="http://schemas.microsoft.com/office/powerpoint/2010/main" val="343832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587375"/>
            <a:ext cx="5632450" cy="3168650"/>
          </a:xfrm>
        </p:spPr>
      </p:sp>
      <p:sp>
        <p:nvSpPr>
          <p:cNvPr id="3" name="Notes Placeholder 2"/>
          <p:cNvSpPr>
            <a:spLocks noGrp="1"/>
          </p:cNvSpPr>
          <p:nvPr>
            <p:ph type="body" idx="1"/>
          </p:nvPr>
        </p:nvSpPr>
        <p:spPr>
          <a:xfrm>
            <a:off x="706676" y="4159638"/>
            <a:ext cx="5882463" cy="4589992"/>
          </a:xfrm>
        </p:spPr>
        <p:txBody>
          <a:bodyPr>
            <a:normAutofit/>
          </a:bodyPr>
          <a:lstStyle/>
          <a:p>
            <a:r>
              <a:rPr lang="en-US" dirty="0">
                <a:latin typeface="+mn-lt"/>
              </a:rPr>
              <a:t>From the video and after looking at our maps, we’ve seen some of the ways gerrymandering affects voters. </a:t>
            </a:r>
          </a:p>
          <a:p>
            <a:endParaRPr lang="en-US" dirty="0">
              <a:latin typeface="+mn-lt"/>
            </a:endParaRPr>
          </a:p>
          <a:p>
            <a:r>
              <a:rPr lang="en-US" b="1" dirty="0">
                <a:latin typeface="+mn-lt"/>
              </a:rPr>
              <a:t>Transition</a:t>
            </a:r>
            <a:r>
              <a:rPr lang="en-US" dirty="0">
                <a:latin typeface="+mn-lt"/>
              </a:rPr>
              <a:t>: Let’s compare Indiana’s criteria for drawing districts with criteria for drawing maps that are more fair.  Then we’ll discuss some of the reform efforts here in Indiana.</a:t>
            </a:r>
          </a:p>
          <a:p>
            <a:endParaRPr lang="en-US" dirty="0">
              <a:latin typeface="+mn-lt"/>
            </a:endParaRPr>
          </a:p>
        </p:txBody>
      </p:sp>
      <p:sp>
        <p:nvSpPr>
          <p:cNvPr id="4" name="Slide Number Placeholder 3"/>
          <p:cNvSpPr>
            <a:spLocks noGrp="1"/>
          </p:cNvSpPr>
          <p:nvPr>
            <p:ph type="sldNum" sz="quarter" idx="5"/>
          </p:nvPr>
        </p:nvSpPr>
        <p:spPr/>
        <p:txBody>
          <a:bodyPr/>
          <a:lstStyle/>
          <a:p>
            <a:fld id="{0D666582-4573-4A37-A2EB-9BCCD26DC8EB}" type="slidenum">
              <a:rPr lang="en-US" smtClean="0"/>
              <a:pPr/>
              <a:t>26</a:t>
            </a:fld>
            <a:endParaRPr lang="en-US" dirty="0"/>
          </a:p>
        </p:txBody>
      </p:sp>
      <p:sp>
        <p:nvSpPr>
          <p:cNvPr id="6" name="Footer Placeholder 5">
            <a:extLst>
              <a:ext uri="{FF2B5EF4-FFF2-40B4-BE49-F238E27FC236}">
                <a16:creationId xmlns:a16="http://schemas.microsoft.com/office/drawing/2014/main" id="{8CE1D53D-EE4D-4A57-8178-4AB05CEE1A69}"/>
              </a:ext>
            </a:extLst>
          </p:cNvPr>
          <p:cNvSpPr>
            <a:spLocks noGrp="1"/>
          </p:cNvSpPr>
          <p:nvPr>
            <p:ph type="ftr" sz="quarter" idx="4"/>
          </p:nvPr>
        </p:nvSpPr>
        <p:spPr>
          <a:xfrm>
            <a:off x="570168" y="8681899"/>
            <a:ext cx="3077740" cy="471052"/>
          </a:xfrm>
          <a:prstGeom prst="rect">
            <a:avLst/>
          </a:prstGeom>
        </p:spPr>
        <p:txBody>
          <a:bodyPr lIns="91422" tIns="45712" rIns="91422" bIns="45712"/>
          <a:lstStyle/>
          <a:p>
            <a:r>
              <a:rPr lang="en-US">
                <a:solidFill>
                  <a:schemeClr val="bg1"/>
                </a:solidFill>
              </a:rPr>
              <a:t>3/31/2021</a:t>
            </a:r>
            <a:endParaRPr lang="en-US" dirty="0">
              <a:solidFill>
                <a:schemeClr val="bg1"/>
              </a:solidFill>
            </a:endParaRPr>
          </a:p>
        </p:txBody>
      </p:sp>
    </p:spTree>
    <p:extLst>
      <p:ext uri="{BB962C8B-B14F-4D97-AF65-F5344CB8AC3E}">
        <p14:creationId xmlns:p14="http://schemas.microsoft.com/office/powerpoint/2010/main" val="2631911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03250"/>
            <a:ext cx="5632450" cy="3168650"/>
          </a:xfrm>
        </p:spPr>
      </p:sp>
      <p:sp>
        <p:nvSpPr>
          <p:cNvPr id="3" name="Notes Placeholder 2"/>
          <p:cNvSpPr>
            <a:spLocks noGrp="1"/>
          </p:cNvSpPr>
          <p:nvPr>
            <p:ph type="body" idx="1"/>
          </p:nvPr>
        </p:nvSpPr>
        <p:spPr>
          <a:xfrm>
            <a:off x="127878" y="3771175"/>
            <a:ext cx="6788110" cy="5014051"/>
          </a:xfrm>
        </p:spPr>
        <p:txBody>
          <a:bodyPr/>
          <a:lstStyle/>
          <a:p>
            <a:r>
              <a:rPr lang="en-US" sz="1300" dirty="0">
                <a:latin typeface="+mn-lt"/>
              </a:rPr>
              <a:t>This presentation is entitled “Working for Fair Maps in Indiana.”  So how does the redistricting process and criteria Indiana uses compare with those of fair maps?  Let’s compare row by row in this table.</a:t>
            </a:r>
          </a:p>
          <a:p>
            <a:endParaRPr lang="en-US" sz="800" dirty="0">
              <a:latin typeface="+mn-lt"/>
            </a:endParaRPr>
          </a:p>
          <a:p>
            <a:pPr defTabSz="940263">
              <a:defRPr/>
            </a:pPr>
            <a:r>
              <a:rPr lang="en-US" sz="1300" dirty="0">
                <a:latin typeface="+mn-lt"/>
              </a:rPr>
              <a:t>(Cursor on 1</a:t>
            </a:r>
            <a:r>
              <a:rPr lang="en-US" sz="1300" baseline="30000" dirty="0">
                <a:latin typeface="+mn-lt"/>
              </a:rPr>
              <a:t>st</a:t>
            </a:r>
            <a:r>
              <a:rPr lang="en-US" sz="1300" dirty="0">
                <a:latin typeface="+mn-lt"/>
              </a:rPr>
              <a:t> row.) With respect to </a:t>
            </a:r>
            <a:r>
              <a:rPr lang="en-US" sz="1300" u="sng" dirty="0">
                <a:latin typeface="+mn-lt"/>
              </a:rPr>
              <a:t>Who</a:t>
            </a:r>
            <a:r>
              <a:rPr lang="en-US" sz="1300" dirty="0">
                <a:latin typeface="+mn-lt"/>
              </a:rPr>
              <a:t> draws the maps, Indiana’s process is controlled by the majority party of the legislature.  Research from the Brennan Center for Justice reports that </a:t>
            </a:r>
            <a:r>
              <a:rPr lang="en-US" sz="1300" u="sng" dirty="0">
                <a:latin typeface="+mn-lt"/>
              </a:rPr>
              <a:t>fair maps are best drawn by</a:t>
            </a:r>
            <a:r>
              <a:rPr lang="en-US" sz="1300" dirty="0">
                <a:latin typeface="+mn-lt"/>
              </a:rPr>
              <a:t> commissions with diverse representation and partisan balance.  They caution against political control of the process.  Why? Because:</a:t>
            </a:r>
          </a:p>
          <a:p>
            <a:pPr marL="293833" indent="-293833" defTabSz="940263">
              <a:buFont typeface="Arial" panose="020B0604020202020204" pitchFamily="34" charset="0"/>
              <a:buChar char="•"/>
              <a:defRPr/>
            </a:pPr>
            <a:r>
              <a:rPr lang="en-US" sz="1300" dirty="0">
                <a:latin typeface="+mn-lt"/>
              </a:rPr>
              <a:t>Politicians aren’t independent, and </a:t>
            </a:r>
          </a:p>
          <a:p>
            <a:pPr marL="293833" indent="-293833" defTabSz="940263">
              <a:buFont typeface="Arial" panose="020B0604020202020204" pitchFamily="34" charset="0"/>
              <a:buChar char="•"/>
              <a:defRPr/>
            </a:pPr>
            <a:r>
              <a:rPr lang="en-US" sz="1300" dirty="0">
                <a:latin typeface="+mn-lt"/>
              </a:rPr>
              <a:t>May lack diverse representation.  </a:t>
            </a:r>
            <a:r>
              <a:rPr lang="en-US" sz="1300" dirty="0">
                <a:latin typeface="+mn-lt"/>
                <a:ea typeface="Calibri" panose="020F0502020204030204" pitchFamily="34" charset="0"/>
              </a:rPr>
              <a:t>(References listed at the end of the presentation.)</a:t>
            </a:r>
            <a:endParaRPr lang="en-US" sz="1300" dirty="0">
              <a:latin typeface="+mn-lt"/>
            </a:endParaRPr>
          </a:p>
          <a:p>
            <a:endParaRPr lang="en-US" sz="800" dirty="0">
              <a:latin typeface="+mn-lt"/>
            </a:endParaRPr>
          </a:p>
          <a:p>
            <a:r>
              <a:rPr lang="en-US" sz="1300" dirty="0">
                <a:latin typeface="+mn-lt"/>
              </a:rPr>
              <a:t>(Cursor on 2</a:t>
            </a:r>
            <a:r>
              <a:rPr lang="en-US" sz="1300" baseline="30000" dirty="0">
                <a:latin typeface="+mn-lt"/>
              </a:rPr>
              <a:t>nd</a:t>
            </a:r>
            <a:r>
              <a:rPr lang="en-US" sz="1300" dirty="0">
                <a:latin typeface="+mn-lt"/>
              </a:rPr>
              <a:t> row.) What about legal requirements? All redistricted maps, must meet 2 federal requirements:  Districts must be of roughly equal population and must comply with the  Voting Rights Act.  In 2013 a Supreme Court decision gutted the core protections of the Act. Anyone challenging the way maps are drawn must show discrimination was </a:t>
            </a:r>
            <a:r>
              <a:rPr lang="en-US" sz="1300" u="sng" dirty="0">
                <a:latin typeface="+mn-lt"/>
              </a:rPr>
              <a:t>intentional</a:t>
            </a:r>
            <a:r>
              <a:rPr lang="en-US" sz="1300" dirty="0">
                <a:latin typeface="+mn-lt"/>
              </a:rPr>
              <a:t> for it to be declared a racial gerrymander.  This is why </a:t>
            </a:r>
            <a:r>
              <a:rPr lang="en-US" sz="1300" dirty="0" err="1">
                <a:latin typeface="+mn-lt"/>
              </a:rPr>
              <a:t>Hofeller’s</a:t>
            </a:r>
            <a:r>
              <a:rPr lang="en-US" sz="1300" dirty="0">
                <a:latin typeface="+mn-lt"/>
              </a:rPr>
              <a:t> papers were so important to litigation in North Carolina. His own records and memos proved gerrymandering was intentional.  </a:t>
            </a:r>
          </a:p>
          <a:p>
            <a:endParaRPr lang="en-US" sz="800" dirty="0">
              <a:latin typeface="+mn-lt"/>
            </a:endParaRPr>
          </a:p>
          <a:p>
            <a:r>
              <a:rPr lang="en-US" sz="1300" dirty="0">
                <a:latin typeface="+mn-lt"/>
              </a:rPr>
              <a:t>Indiana has only one </a:t>
            </a:r>
            <a:r>
              <a:rPr lang="en-US" sz="1300" u="sng" dirty="0">
                <a:latin typeface="+mn-lt"/>
              </a:rPr>
              <a:t>state</a:t>
            </a:r>
            <a:r>
              <a:rPr lang="en-US" sz="1300" dirty="0">
                <a:latin typeface="+mn-lt"/>
              </a:rPr>
              <a:t> requirement—contiguous borders. </a:t>
            </a:r>
          </a:p>
          <a:p>
            <a:endParaRPr lang="en-US" sz="800" dirty="0">
              <a:latin typeface="+mn-lt"/>
            </a:endParaRPr>
          </a:p>
          <a:p>
            <a:r>
              <a:rPr lang="en-US" sz="1300" dirty="0">
                <a:latin typeface="+mn-lt"/>
              </a:rPr>
              <a:t>(Cursor on 3</a:t>
            </a:r>
            <a:r>
              <a:rPr lang="en-US" sz="1300" baseline="30000" dirty="0">
                <a:latin typeface="+mn-lt"/>
              </a:rPr>
              <a:t>rd</a:t>
            </a:r>
            <a:r>
              <a:rPr lang="en-US" sz="1300" dirty="0">
                <a:latin typeface="+mn-lt"/>
              </a:rPr>
              <a:t> row.) How does the redistricting process in Indiana compare with fair maps recommendations? In Indiana, the majority party assembles a team of legislators, consultants, and mapping experts. The mapping experts draw versions of the maps using a computer mapping tool.  Modern technology has made it easy to draw biased, yet geographically compact districts, making it harder to spot gerrymandered districts. Taking a different approach, fair maps are drawn transparently and welcome public input and review. They also recommend that the process used be subject to full public disclosure laws. </a:t>
            </a:r>
          </a:p>
          <a:p>
            <a:endParaRPr lang="en-US" sz="1300" dirty="0">
              <a:latin typeface="+mn-lt"/>
            </a:endParaRPr>
          </a:p>
          <a:p>
            <a:r>
              <a:rPr lang="en-US" sz="1300" dirty="0">
                <a:latin typeface="+mn-lt"/>
              </a:rPr>
              <a:t>(Cursor on last row.)  Redistricting criteria are very important.  In Indiana, criteria used, expert input, and consultants who draw the maps are not transparent to the public.  Why?  </a:t>
            </a:r>
          </a:p>
          <a:p>
            <a:endParaRPr lang="en-US" sz="800" dirty="0">
              <a:latin typeface="+mn-lt"/>
            </a:endParaRPr>
          </a:p>
          <a:p>
            <a:r>
              <a:rPr lang="en-US" sz="1300" dirty="0">
                <a:latin typeface="+mn-lt"/>
              </a:rPr>
              <a:t>Fair maps are drawn with clear and prioritized criteria, that to the extent possible  </a:t>
            </a:r>
            <a:endParaRPr lang="en-US" sz="1300" dirty="0">
              <a:solidFill>
                <a:srgbClr val="FF0000"/>
              </a:solidFill>
              <a:latin typeface="+mn-lt"/>
            </a:endParaRPr>
          </a:p>
          <a:p>
            <a:pPr marL="285695" indent="-285695">
              <a:buFont typeface="Arial" panose="020B0604020202020204" pitchFamily="34" charset="0"/>
              <a:buChar char="•"/>
            </a:pPr>
            <a:r>
              <a:rPr lang="en-US" sz="1300" dirty="0">
                <a:latin typeface="+mn-lt"/>
              </a:rPr>
              <a:t>Promote partisan fairness</a:t>
            </a:r>
          </a:p>
          <a:p>
            <a:pPr marL="285695" indent="-285695">
              <a:buFont typeface="Arial" panose="020B0604020202020204" pitchFamily="34" charset="0"/>
              <a:buChar char="•"/>
            </a:pPr>
            <a:r>
              <a:rPr lang="en-US" sz="1300" dirty="0">
                <a:latin typeface="+mn-lt"/>
              </a:rPr>
              <a:t>Preserve and protect communities with shared interests such as school districts, counties, towns, and racial and minority rights</a:t>
            </a:r>
          </a:p>
          <a:p>
            <a:pPr marL="298723" indent="-298723">
              <a:spcBef>
                <a:spcPts val="400"/>
              </a:spcBef>
              <a:buFont typeface="Arial" panose="020B0604020202020204" pitchFamily="34" charset="0"/>
              <a:buChar char="•"/>
            </a:pPr>
            <a:r>
              <a:rPr lang="en-US" sz="1300" u="sng" dirty="0">
                <a:latin typeface="+mn-lt"/>
              </a:rPr>
              <a:t>Reject</a:t>
            </a:r>
            <a:r>
              <a:rPr lang="en-US" sz="1300" dirty="0">
                <a:latin typeface="+mn-lt"/>
              </a:rPr>
              <a:t> two of the major reasons for gerrymandering: </a:t>
            </a:r>
          </a:p>
          <a:p>
            <a:pPr marL="651072" lvl="1" indent="-171882" defTabSz="916705">
              <a:buFont typeface="Arial" panose="020B0604020202020204" pitchFamily="34" charset="0"/>
              <a:buChar char="•"/>
              <a:defRPr/>
            </a:pPr>
            <a:r>
              <a:rPr lang="en-US" sz="1300" dirty="0">
                <a:latin typeface="+mn-lt"/>
              </a:rPr>
              <a:t>Protection of incumbents (i.e., do not use incumbent residence)</a:t>
            </a:r>
          </a:p>
          <a:p>
            <a:pPr marL="651072" lvl="1" indent="-171882">
              <a:buFont typeface="Arial" panose="020B0604020202020204" pitchFamily="34" charset="0"/>
              <a:buChar char="•"/>
            </a:pPr>
            <a:r>
              <a:rPr lang="en-US" sz="1300" dirty="0">
                <a:latin typeface="+mn-lt"/>
              </a:rPr>
              <a:t>Preferential treatment of a political party (i.e., maps should avoid packing and cracking to favor voters of one party over another).  </a:t>
            </a:r>
          </a:p>
          <a:p>
            <a:endParaRPr lang="en-US" sz="800" dirty="0">
              <a:latin typeface="+mn-lt"/>
            </a:endParaRPr>
          </a:p>
          <a:p>
            <a:pPr defTabSz="955914">
              <a:defRPr/>
            </a:pPr>
            <a:r>
              <a:rPr lang="en-US" sz="1300" dirty="0">
                <a:latin typeface="+mn-lt"/>
              </a:rPr>
              <a:t>The Indiana Constitution guarantees a free and fair election.  The question is:  do Indiana’s very basic legal criteria and lack of transparency ensure fair maps? Is the process sufficiently impartial when overseen by legislators who don’t have to disclose who is involved and how it is done—what criteria are used to draw districts? </a:t>
            </a:r>
          </a:p>
          <a:p>
            <a:pPr defTabSz="916705">
              <a:defRPr/>
            </a:pPr>
            <a:endParaRPr lang="en-US" sz="800" dirty="0">
              <a:latin typeface="+mn-lt"/>
            </a:endParaRPr>
          </a:p>
          <a:p>
            <a:pPr defTabSz="916705">
              <a:defRPr/>
            </a:pPr>
            <a:r>
              <a:rPr lang="en-US" sz="1300" b="1" dirty="0">
                <a:latin typeface="+mn-lt"/>
              </a:rPr>
              <a:t>Transition:  </a:t>
            </a:r>
            <a:r>
              <a:rPr lang="en-US" sz="1300" dirty="0">
                <a:latin typeface="+mn-lt"/>
              </a:rPr>
              <a:t>Which process is fair to voters? Let’s look at how Indiana’s coalition for redistricting reform works for fair maps in Indiana?</a:t>
            </a:r>
          </a:p>
        </p:txBody>
      </p:sp>
      <p:sp>
        <p:nvSpPr>
          <p:cNvPr id="4" name="Slide Number Placeholder 3"/>
          <p:cNvSpPr>
            <a:spLocks noGrp="1"/>
          </p:cNvSpPr>
          <p:nvPr>
            <p:ph type="sldNum" sz="quarter" idx="5"/>
          </p:nvPr>
        </p:nvSpPr>
        <p:spPr/>
        <p:txBody>
          <a:bodyPr/>
          <a:lstStyle/>
          <a:p>
            <a:fld id="{2010A3EF-BD22-49A0-BF07-3B19EF44A3E3}" type="slidenum">
              <a:rPr lang="en-US" smtClean="0"/>
              <a:pPr/>
              <a:t>27</a:t>
            </a:fld>
            <a:endParaRPr lang="en-US" dirty="0"/>
          </a:p>
        </p:txBody>
      </p:sp>
    </p:spTree>
    <p:extLst>
      <p:ext uri="{BB962C8B-B14F-4D97-AF65-F5344CB8AC3E}">
        <p14:creationId xmlns:p14="http://schemas.microsoft.com/office/powerpoint/2010/main" val="2801173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549275"/>
            <a:ext cx="5632450" cy="3168650"/>
          </a:xfrm>
        </p:spPr>
      </p:sp>
      <p:sp>
        <p:nvSpPr>
          <p:cNvPr id="3" name="Notes Placeholder 2"/>
          <p:cNvSpPr>
            <a:spLocks noGrp="1"/>
          </p:cNvSpPr>
          <p:nvPr>
            <p:ph type="body" idx="1"/>
          </p:nvPr>
        </p:nvSpPr>
        <p:spPr/>
        <p:txBody>
          <a:bodyPr/>
          <a:lstStyle/>
          <a:p>
            <a:r>
              <a:rPr lang="en-US" dirty="0">
                <a:latin typeface="+mn-lt"/>
              </a:rPr>
              <a:t>Indiana’s coalition for redistricting reform (ALL IN for Democracy) spearheaded grassroots lobbying efforts to implement recommendations from the Indiana General Assembly Interim Study Committee report and worked with legislators to pass redistricting reform legislation.  And although none of the bills introduced have been passed by both the Indiana house and senate, grassroots support is building. </a:t>
            </a:r>
          </a:p>
          <a:p>
            <a:endParaRPr lang="en-US" dirty="0">
              <a:latin typeface="+mn-lt"/>
            </a:endParaRPr>
          </a:p>
          <a:p>
            <a:r>
              <a:rPr lang="en-US" dirty="0">
                <a:latin typeface="+mn-lt"/>
              </a:rPr>
              <a:t>Why?  Because…</a:t>
            </a:r>
          </a:p>
          <a:p>
            <a:pPr marL="171883" indent="-171883">
              <a:buFont typeface="Arial" panose="020B0604020202020204" pitchFamily="34" charset="0"/>
              <a:buChar char="•"/>
            </a:pPr>
            <a:r>
              <a:rPr lang="en-US" dirty="0">
                <a:latin typeface="+mn-lt"/>
              </a:rPr>
              <a:t>Partisan gerrymandering led to super majorities in both Indiana state chambers and in the U.S. congressional districts.  </a:t>
            </a:r>
          </a:p>
          <a:p>
            <a:pPr marL="171883" indent="-171883">
              <a:buFont typeface="Arial" panose="020B0604020202020204" pitchFamily="34" charset="0"/>
              <a:buChar char="•"/>
            </a:pPr>
            <a:r>
              <a:rPr lang="en-US" dirty="0">
                <a:latin typeface="+mn-lt"/>
              </a:rPr>
              <a:t>Under single-party control of the state legislature, districts have grown safer for incumbents, the number of noncompetitive races has increased, and voter turnout continues to rank near the bottom and lower than in other midwestern states.  </a:t>
            </a:r>
          </a:p>
          <a:p>
            <a:endParaRPr lang="en-US" dirty="0">
              <a:latin typeface="+mn-lt"/>
            </a:endParaRPr>
          </a:p>
          <a:p>
            <a:r>
              <a:rPr lang="en-US" dirty="0">
                <a:latin typeface="+mn-lt"/>
              </a:rPr>
              <a:t>Would most politicians of either party be likely to relinquish super majorities and single-party control of the legislature if they were in the controlling party?  </a:t>
            </a:r>
            <a:r>
              <a:rPr lang="en-US" b="1" dirty="0">
                <a:latin typeface="+mn-lt"/>
              </a:rPr>
              <a:t>Only if the voters demanded it</a:t>
            </a:r>
            <a:r>
              <a:rPr lang="en-US" dirty="0">
                <a:latin typeface="+mn-lt"/>
              </a:rPr>
              <a:t>.</a:t>
            </a:r>
          </a:p>
          <a:p>
            <a:endParaRPr lang="en-US" dirty="0"/>
          </a:p>
          <a:p>
            <a:r>
              <a:rPr lang="en-US" b="1" dirty="0"/>
              <a:t>Transition:  </a:t>
            </a:r>
            <a:r>
              <a:rPr lang="en-US" dirty="0"/>
              <a:t>Are voters demanding change?</a:t>
            </a:r>
          </a:p>
        </p:txBody>
      </p:sp>
      <p:sp>
        <p:nvSpPr>
          <p:cNvPr id="4" name="Slide Number Placeholder 3"/>
          <p:cNvSpPr>
            <a:spLocks noGrp="1"/>
          </p:cNvSpPr>
          <p:nvPr>
            <p:ph type="sldNum" sz="quarter" idx="5"/>
          </p:nvPr>
        </p:nvSpPr>
        <p:spPr/>
        <p:txBody>
          <a:bodyPr/>
          <a:lstStyle/>
          <a:p>
            <a:fld id="{2010A3EF-BD22-49A0-BF07-3B19EF44A3E3}" type="slidenum">
              <a:rPr lang="en-US" smtClean="0"/>
              <a:pPr/>
              <a:t>28</a:t>
            </a:fld>
            <a:endParaRPr lang="en-US" dirty="0"/>
          </a:p>
        </p:txBody>
      </p:sp>
    </p:spTree>
    <p:extLst>
      <p:ext uri="{BB962C8B-B14F-4D97-AF65-F5344CB8AC3E}">
        <p14:creationId xmlns:p14="http://schemas.microsoft.com/office/powerpoint/2010/main" val="643484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549275"/>
            <a:ext cx="5632450" cy="3168650"/>
          </a:xfrm>
        </p:spPr>
      </p:sp>
      <p:sp>
        <p:nvSpPr>
          <p:cNvPr id="3" name="Notes Placeholder 2"/>
          <p:cNvSpPr>
            <a:spLocks noGrp="1"/>
          </p:cNvSpPr>
          <p:nvPr>
            <p:ph type="body" idx="1"/>
          </p:nvPr>
        </p:nvSpPr>
        <p:spPr/>
        <p:txBody>
          <a:bodyPr/>
          <a:lstStyle/>
          <a:p>
            <a:r>
              <a:rPr lang="en-US" dirty="0">
                <a:latin typeface="+mn-lt"/>
              </a:rPr>
              <a:t>The 2020 Hoosier Survey shows a growing number of Hoosiers:</a:t>
            </a:r>
          </a:p>
          <a:p>
            <a:endParaRPr lang="en-US" dirty="0">
              <a:latin typeface="+mn-lt"/>
            </a:endParaRPr>
          </a:p>
          <a:p>
            <a:pPr marL="171883" indent="-171883">
              <a:buFont typeface="Arial" panose="020B0604020202020204" pitchFamily="34" charset="0"/>
              <a:buChar char="•"/>
            </a:pPr>
            <a:r>
              <a:rPr lang="en-US" dirty="0">
                <a:latin typeface="+mn-lt"/>
              </a:rPr>
              <a:t>Prefer that the redistricting process be handled by an independent, nonpartisan body (instead of legislators).  </a:t>
            </a:r>
          </a:p>
          <a:p>
            <a:endParaRPr lang="en-US" dirty="0">
              <a:latin typeface="+mn-lt"/>
            </a:endParaRPr>
          </a:p>
          <a:p>
            <a:pPr marL="171883" indent="-171883">
              <a:buFont typeface="Arial" panose="020B0604020202020204" pitchFamily="34" charset="0"/>
              <a:buChar char="•"/>
            </a:pPr>
            <a:r>
              <a:rPr lang="en-US" dirty="0">
                <a:latin typeface="+mn-lt"/>
              </a:rPr>
              <a:t>Indicate, that when drawing maps, it is important to respect township and county boundaries, keep communities in close proximity together, and create more compact and geographically uniform districts.  </a:t>
            </a:r>
          </a:p>
          <a:p>
            <a:pPr marL="171883" indent="-171883">
              <a:buFont typeface="Arial" panose="020B0604020202020204" pitchFamily="34" charset="0"/>
              <a:buChar char="•"/>
            </a:pPr>
            <a:endParaRPr lang="en-US" dirty="0">
              <a:latin typeface="+mn-lt"/>
            </a:endParaRPr>
          </a:p>
          <a:p>
            <a:r>
              <a:rPr lang="en-US" dirty="0">
                <a:latin typeface="+mn-lt"/>
              </a:rPr>
              <a:t>Survey data suggest Redistricting Reform efforts are growing in momentum!</a:t>
            </a:r>
          </a:p>
          <a:p>
            <a:endParaRPr lang="en-US" dirty="0">
              <a:latin typeface="+mn-lt"/>
            </a:endParaRPr>
          </a:p>
          <a:p>
            <a:r>
              <a:rPr lang="en-US" b="1" dirty="0">
                <a:latin typeface="+mn-lt"/>
              </a:rPr>
              <a:t>Transition</a:t>
            </a:r>
            <a:r>
              <a:rPr lang="en-US" dirty="0">
                <a:latin typeface="+mn-lt"/>
              </a:rPr>
              <a:t>:  In 2020, Julia Vaughn, Director of Common Cause Indiana and All In for Democracy announced, “If the legislature won’t do what is recommended, we will build our own citizen’s commission and show legislators how redistricting should be done in Indiana.”</a:t>
            </a:r>
          </a:p>
        </p:txBody>
      </p:sp>
      <p:sp>
        <p:nvSpPr>
          <p:cNvPr id="4" name="Slide Number Placeholder 3"/>
          <p:cNvSpPr>
            <a:spLocks noGrp="1"/>
          </p:cNvSpPr>
          <p:nvPr>
            <p:ph type="sldNum" sz="quarter" idx="5"/>
          </p:nvPr>
        </p:nvSpPr>
        <p:spPr/>
        <p:txBody>
          <a:bodyPr/>
          <a:lstStyle/>
          <a:p>
            <a:fld id="{2010A3EF-BD22-49A0-BF07-3B19EF44A3E3}" type="slidenum">
              <a:rPr lang="en-US" smtClean="0"/>
              <a:pPr/>
              <a:t>29</a:t>
            </a:fld>
            <a:endParaRPr lang="en-US" dirty="0"/>
          </a:p>
        </p:txBody>
      </p:sp>
    </p:spTree>
    <p:extLst>
      <p:ext uri="{BB962C8B-B14F-4D97-AF65-F5344CB8AC3E}">
        <p14:creationId xmlns:p14="http://schemas.microsoft.com/office/powerpoint/2010/main" val="3190240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549275"/>
            <a:ext cx="5632450" cy="3168650"/>
          </a:xfrm>
        </p:spPr>
      </p:sp>
      <p:sp>
        <p:nvSpPr>
          <p:cNvPr id="3" name="Notes Placeholder 2"/>
          <p:cNvSpPr>
            <a:spLocks noGrp="1"/>
          </p:cNvSpPr>
          <p:nvPr>
            <p:ph type="body" idx="1"/>
          </p:nvPr>
        </p:nvSpPr>
        <p:spPr/>
        <p:txBody>
          <a:bodyPr/>
          <a:lstStyle/>
          <a:p>
            <a:r>
              <a:rPr lang="en-US" dirty="0">
                <a:solidFill>
                  <a:srgbClr val="000000"/>
                </a:solidFill>
                <a:latin typeface="+mn-lt"/>
                <a:ea typeface="Calibri" panose="020F0502020204030204" pitchFamily="34" charset="0"/>
                <a:cs typeface="Calibri" panose="020F0502020204030204" pitchFamily="34" charset="0"/>
              </a:rPr>
              <a:t>Here are the topics and the key points we’ll cover in this presentation. </a:t>
            </a:r>
          </a:p>
          <a:p>
            <a:r>
              <a:rPr lang="en-US" dirty="0">
                <a:solidFill>
                  <a:srgbClr val="000000"/>
                </a:solidFill>
                <a:latin typeface="+mn-lt"/>
                <a:ea typeface="Calibri" panose="020F0502020204030204" pitchFamily="34" charset="0"/>
                <a:cs typeface="Calibri" panose="020F0502020204030204" pitchFamily="34" charset="0"/>
              </a:rPr>
              <a:t> </a:t>
            </a:r>
            <a:endParaRPr lang="en-US" dirty="0">
              <a:latin typeface="+mn-lt"/>
              <a:ea typeface="Times New Roman" panose="02020603050405020304" pitchFamily="18" charset="0"/>
            </a:endParaRPr>
          </a:p>
          <a:p>
            <a:r>
              <a:rPr lang="en-US" u="sng" dirty="0">
                <a:solidFill>
                  <a:srgbClr val="000000"/>
                </a:solidFill>
                <a:latin typeface="+mn-lt"/>
                <a:ea typeface="Calibri" panose="020F0502020204030204" pitchFamily="34" charset="0"/>
                <a:cs typeface="Calibri" panose="020F0502020204030204" pitchFamily="34" charset="0"/>
              </a:rPr>
              <a:t>First, representation should be proportional</a:t>
            </a:r>
            <a:r>
              <a:rPr lang="en-US" dirty="0">
                <a:solidFill>
                  <a:srgbClr val="000000"/>
                </a:solidFill>
                <a:latin typeface="+mn-lt"/>
                <a:ea typeface="Calibri" panose="020F0502020204030204" pitchFamily="34" charset="0"/>
                <a:cs typeface="Calibri" panose="020F0502020204030204" pitchFamily="34" charset="0"/>
              </a:rPr>
              <a:t>:</a:t>
            </a:r>
            <a:endParaRPr lang="en-US" dirty="0">
              <a:latin typeface="+mn-lt"/>
              <a:ea typeface="Times New Roman" panose="02020603050405020304" pitchFamily="18" charset="0"/>
            </a:endParaRPr>
          </a:p>
          <a:p>
            <a:pPr marL="342836" indent="-342836">
              <a:lnSpc>
                <a:spcPct val="107000"/>
              </a:lnSpc>
              <a:buFont typeface="Symbol" panose="05050102010706020507" pitchFamily="18" charset="2"/>
              <a:buChar char=""/>
            </a:pPr>
            <a:r>
              <a:rPr lang="en-US" dirty="0">
                <a:solidFill>
                  <a:srgbClr val="000000"/>
                </a:solidFill>
                <a:latin typeface="+mn-lt"/>
                <a:ea typeface="Calibri" panose="020F0502020204030204" pitchFamily="34" charset="0"/>
                <a:cs typeface="Calibri" panose="020F0502020204030204" pitchFamily="34" charset="0"/>
              </a:rPr>
              <a:t>fair and equal—one person, one vote, and </a:t>
            </a:r>
            <a:endParaRPr lang="en-US" dirty="0">
              <a:solidFill>
                <a:srgbClr val="000000"/>
              </a:solidFill>
              <a:latin typeface="+mn-lt"/>
              <a:ea typeface="Calibri" panose="020F0502020204030204" pitchFamily="34" charset="0"/>
            </a:endParaRPr>
          </a:p>
          <a:p>
            <a:pPr marL="342836" indent="-342836">
              <a:lnSpc>
                <a:spcPct val="107000"/>
              </a:lnSpc>
              <a:buFont typeface="Symbol" panose="05050102010706020507" pitchFamily="18" charset="2"/>
              <a:buChar char=""/>
            </a:pPr>
            <a:r>
              <a:rPr lang="en-US" dirty="0">
                <a:solidFill>
                  <a:srgbClr val="000000"/>
                </a:solidFill>
                <a:latin typeface="+mn-lt"/>
                <a:ea typeface="Times New Roman" panose="02020603050405020304" pitchFamily="18" charset="0"/>
                <a:cs typeface="Calibri" panose="020F0502020204030204" pitchFamily="34" charset="0"/>
              </a:rPr>
              <a:t>accountable to voters, not parties or other interests.</a:t>
            </a:r>
            <a:endParaRPr lang="en-US" dirty="0">
              <a:solidFill>
                <a:srgbClr val="000000"/>
              </a:solidFill>
              <a:latin typeface="+mn-lt"/>
              <a:ea typeface="Calibri" panose="020F0502020204030204" pitchFamily="34" charset="0"/>
              <a:cs typeface="Calibri" panose="020F0502020204030204" pitchFamily="34" charset="0"/>
            </a:endParaRPr>
          </a:p>
          <a:p>
            <a:pPr>
              <a:lnSpc>
                <a:spcPct val="107000"/>
              </a:lnSpc>
            </a:pPr>
            <a:endParaRPr lang="en-US" dirty="0">
              <a:solidFill>
                <a:srgbClr val="000000"/>
              </a:solidFill>
              <a:latin typeface="+mn-lt"/>
              <a:ea typeface="Calibri" panose="020F0502020204030204" pitchFamily="34" charset="0"/>
            </a:endParaRPr>
          </a:p>
          <a:p>
            <a:r>
              <a:rPr lang="en-US" u="sng" dirty="0">
                <a:solidFill>
                  <a:srgbClr val="000000"/>
                </a:solidFill>
                <a:latin typeface="+mn-lt"/>
                <a:cs typeface="Calibri" panose="020F0502020204030204" pitchFamily="34" charset="0"/>
              </a:rPr>
              <a:t>Second, redistricting should</a:t>
            </a:r>
            <a:r>
              <a:rPr lang="en-US" dirty="0">
                <a:solidFill>
                  <a:srgbClr val="000000"/>
                </a:solidFill>
                <a:latin typeface="+mn-lt"/>
                <a:ea typeface="Calibri" panose="020F0502020204030204" pitchFamily="34" charset="0"/>
                <a:cs typeface="Calibri" panose="020F0502020204030204" pitchFamily="34" charset="0"/>
              </a:rPr>
              <a:t>:</a:t>
            </a:r>
            <a:endParaRPr lang="en-US" dirty="0">
              <a:latin typeface="+mn-lt"/>
              <a:ea typeface="Times New Roman" panose="02020603050405020304" pitchFamily="18" charset="0"/>
            </a:endParaRPr>
          </a:p>
          <a:p>
            <a:pPr marL="358468" indent="-358468">
              <a:lnSpc>
                <a:spcPct val="106000"/>
              </a:lnSpc>
              <a:buFont typeface="Symbol" panose="05050102010706020507" pitchFamily="18" charset="2"/>
              <a:buChar char=""/>
              <a:tabLst>
                <a:tab pos="477957" algn="l"/>
              </a:tabLst>
            </a:pPr>
            <a:r>
              <a:rPr lang="en-US" dirty="0">
                <a:solidFill>
                  <a:srgbClr val="000000"/>
                </a:solidFill>
                <a:latin typeface="+mn-lt"/>
                <a:ea typeface="Calibri" panose="020F0502020204030204" pitchFamily="34" charset="0"/>
              </a:rPr>
              <a:t>Include a multi-partisan commission instead of legislators to draw district lines.</a:t>
            </a:r>
            <a:endParaRPr lang="en-US" dirty="0">
              <a:latin typeface="+mn-lt"/>
              <a:ea typeface="Times New Roman" panose="02020603050405020304" pitchFamily="18" charset="0"/>
            </a:endParaRPr>
          </a:p>
          <a:p>
            <a:pPr marL="358468" indent="-358468">
              <a:lnSpc>
                <a:spcPct val="106000"/>
              </a:lnSpc>
              <a:buFont typeface="Symbol" panose="05050102010706020507" pitchFamily="18" charset="2"/>
              <a:buChar char=""/>
              <a:tabLst>
                <a:tab pos="477957" algn="l"/>
              </a:tabLst>
            </a:pPr>
            <a:r>
              <a:rPr lang="en-US" dirty="0">
                <a:solidFill>
                  <a:srgbClr val="000000"/>
                </a:solidFill>
                <a:latin typeface="+mn-lt"/>
                <a:ea typeface="Calibri" panose="020F0502020204030204" pitchFamily="34" charset="0"/>
              </a:rPr>
              <a:t>Involve a fair and transparent process.</a:t>
            </a:r>
            <a:endParaRPr lang="en-US" dirty="0">
              <a:latin typeface="+mn-lt"/>
              <a:ea typeface="Times New Roman" panose="02020603050405020304" pitchFamily="18" charset="0"/>
            </a:endParaRPr>
          </a:p>
          <a:p>
            <a:pPr marL="358468" indent="-358468">
              <a:lnSpc>
                <a:spcPct val="106000"/>
              </a:lnSpc>
              <a:buFont typeface="Symbol" panose="05050102010706020507" pitchFamily="18" charset="2"/>
              <a:buChar char=""/>
              <a:tabLst>
                <a:tab pos="477957" algn="l"/>
              </a:tabLst>
            </a:pPr>
            <a:r>
              <a:rPr lang="en-US" dirty="0">
                <a:solidFill>
                  <a:srgbClr val="000000"/>
                </a:solidFill>
                <a:latin typeface="+mn-lt"/>
                <a:ea typeface="Calibri" panose="020F0502020204030204" pitchFamily="34" charset="0"/>
              </a:rPr>
              <a:t>Use criteria important to voters and protect communities and common interests.</a:t>
            </a:r>
            <a:endParaRPr lang="en-US" dirty="0">
              <a:latin typeface="+mn-lt"/>
              <a:ea typeface="Times New Roman" panose="02020603050405020304" pitchFamily="18" charset="0"/>
            </a:endParaRPr>
          </a:p>
          <a:p>
            <a:pPr marL="358468" indent="-358468">
              <a:lnSpc>
                <a:spcPct val="106000"/>
              </a:lnSpc>
              <a:buFont typeface="Symbol" panose="05050102010706020507" pitchFamily="18" charset="2"/>
              <a:buChar char=""/>
              <a:tabLst>
                <a:tab pos="477957" algn="l"/>
              </a:tabLst>
            </a:pPr>
            <a:r>
              <a:rPr lang="en-US" dirty="0">
                <a:solidFill>
                  <a:srgbClr val="000000"/>
                </a:solidFill>
                <a:latin typeface="+mn-lt"/>
                <a:ea typeface="Calibri" panose="020F0502020204030204" pitchFamily="34" charset="0"/>
              </a:rPr>
              <a:t>prohibit gerrymandering, which </a:t>
            </a:r>
          </a:p>
          <a:p>
            <a:pPr marL="815668" lvl="1" indent="-358468">
              <a:lnSpc>
                <a:spcPct val="106000"/>
              </a:lnSpc>
              <a:buFont typeface="Symbol" panose="05050102010706020507" pitchFamily="18" charset="2"/>
              <a:buChar char=""/>
              <a:tabLst>
                <a:tab pos="477957" algn="l"/>
              </a:tabLst>
            </a:pPr>
            <a:r>
              <a:rPr lang="en-US" dirty="0">
                <a:solidFill>
                  <a:srgbClr val="000000"/>
                </a:solidFill>
                <a:latin typeface="+mn-lt"/>
                <a:ea typeface="Calibri" panose="020F0502020204030204" pitchFamily="34" charset="0"/>
              </a:rPr>
              <a:t>dilutes a group’s strength by </a:t>
            </a:r>
            <a:r>
              <a:rPr lang="en-US" u="sng" dirty="0">
                <a:solidFill>
                  <a:srgbClr val="000000"/>
                </a:solidFill>
                <a:latin typeface="+mn-lt"/>
                <a:ea typeface="Calibri" panose="020F0502020204030204" pitchFamily="34" charset="0"/>
              </a:rPr>
              <a:t>cracking</a:t>
            </a:r>
            <a:r>
              <a:rPr lang="en-US" dirty="0">
                <a:solidFill>
                  <a:srgbClr val="000000"/>
                </a:solidFill>
                <a:latin typeface="+mn-lt"/>
                <a:ea typeface="Calibri" panose="020F0502020204030204" pitchFamily="34" charset="0"/>
              </a:rPr>
              <a:t> voters apart, among many districts, /or/</a:t>
            </a:r>
          </a:p>
          <a:p>
            <a:pPr marL="815668" lvl="1" indent="-358468">
              <a:lnSpc>
                <a:spcPct val="106000"/>
              </a:lnSpc>
              <a:buFont typeface="Symbol" panose="05050102010706020507" pitchFamily="18" charset="2"/>
              <a:buChar char=""/>
              <a:tabLst>
                <a:tab pos="477957" algn="l"/>
              </a:tabLst>
            </a:pPr>
            <a:r>
              <a:rPr lang="en-US" dirty="0">
                <a:solidFill>
                  <a:srgbClr val="000000"/>
                </a:solidFill>
                <a:latin typeface="+mn-lt"/>
                <a:ea typeface="Calibri" panose="020F0502020204030204" pitchFamily="34" charset="0"/>
              </a:rPr>
              <a:t>concentrates the votes by </a:t>
            </a:r>
            <a:r>
              <a:rPr lang="en-US" u="sng" dirty="0">
                <a:solidFill>
                  <a:srgbClr val="000000"/>
                </a:solidFill>
                <a:latin typeface="+mn-lt"/>
                <a:ea typeface="Calibri" panose="020F0502020204030204" pitchFamily="34" charset="0"/>
              </a:rPr>
              <a:t>packing</a:t>
            </a:r>
            <a:r>
              <a:rPr lang="en-US" dirty="0">
                <a:solidFill>
                  <a:srgbClr val="000000"/>
                </a:solidFill>
                <a:latin typeface="+mn-lt"/>
                <a:ea typeface="Calibri" panose="020F0502020204030204" pitchFamily="34" charset="0"/>
              </a:rPr>
              <a:t> a few districts with these voters.</a:t>
            </a:r>
          </a:p>
          <a:p>
            <a:pPr>
              <a:lnSpc>
                <a:spcPct val="106000"/>
              </a:lnSpc>
              <a:tabLst>
                <a:tab pos="477957" algn="l"/>
              </a:tabLst>
            </a:pPr>
            <a:r>
              <a:rPr lang="en-US" dirty="0">
                <a:solidFill>
                  <a:srgbClr val="000000"/>
                </a:solidFill>
                <a:latin typeface="+mn-lt"/>
                <a:ea typeface="Calibri" panose="020F0502020204030204" pitchFamily="34" charset="0"/>
              </a:rPr>
              <a:t>	These practices </a:t>
            </a:r>
            <a:r>
              <a:rPr lang="en-US" u="sng" dirty="0">
                <a:solidFill>
                  <a:srgbClr val="000000"/>
                </a:solidFill>
                <a:latin typeface="+mn-lt"/>
                <a:ea typeface="Calibri" panose="020F0502020204030204" pitchFamily="34" charset="0"/>
              </a:rPr>
              <a:t>raise</a:t>
            </a:r>
            <a:r>
              <a:rPr lang="en-US" dirty="0">
                <a:solidFill>
                  <a:srgbClr val="000000"/>
                </a:solidFill>
                <a:latin typeface="+mn-lt"/>
                <a:ea typeface="Calibri" panose="020F0502020204030204" pitchFamily="34" charset="0"/>
              </a:rPr>
              <a:t> the voices of some voters and silence others.</a:t>
            </a:r>
            <a:endParaRPr lang="en-US" dirty="0">
              <a:latin typeface="+mn-lt"/>
              <a:ea typeface="Times New Roman" panose="02020603050405020304" pitchFamily="18" charset="0"/>
            </a:endParaRPr>
          </a:p>
          <a:p>
            <a:pPr>
              <a:lnSpc>
                <a:spcPct val="107000"/>
              </a:lnSpc>
            </a:pPr>
            <a:endParaRPr lang="en-US" dirty="0">
              <a:latin typeface="+mn-lt"/>
              <a:ea typeface="Calibri" panose="020F0502020204030204" pitchFamily="34" charset="0"/>
            </a:endParaRPr>
          </a:p>
          <a:p>
            <a:r>
              <a:rPr lang="en-US" u="sng" dirty="0">
                <a:solidFill>
                  <a:srgbClr val="000000"/>
                </a:solidFill>
                <a:latin typeface="+mn-lt"/>
                <a:cs typeface="Calibri" panose="020F0502020204030204" pitchFamily="34" charset="0"/>
              </a:rPr>
              <a:t>Third, fair maps should</a:t>
            </a:r>
            <a:r>
              <a:rPr lang="en-US" u="sng" dirty="0">
                <a:solidFill>
                  <a:srgbClr val="000000"/>
                </a:solidFill>
                <a:latin typeface="+mn-lt"/>
                <a:ea typeface="Calibri" panose="020F0502020204030204" pitchFamily="34" charset="0"/>
                <a:cs typeface="Calibri" panose="020F0502020204030204" pitchFamily="34" charset="0"/>
              </a:rPr>
              <a:t>: </a:t>
            </a:r>
            <a:r>
              <a:rPr lang="en-US" dirty="0">
                <a:solidFill>
                  <a:srgbClr val="000000"/>
                </a:solidFill>
                <a:latin typeface="+mn-lt"/>
                <a:ea typeface="Calibri" panose="020F0502020204030204" pitchFamily="34" charset="0"/>
                <a:cs typeface="Calibri" panose="020F0502020204030204" pitchFamily="34" charset="0"/>
              </a:rPr>
              <a:t> </a:t>
            </a:r>
          </a:p>
          <a:p>
            <a:pPr marL="298723" indent="-298723">
              <a:lnSpc>
                <a:spcPct val="107000"/>
              </a:lnSpc>
              <a:buFont typeface="Arial" panose="020B0604020202020204" pitchFamily="34" charset="0"/>
              <a:buChar char="•"/>
            </a:pPr>
            <a:r>
              <a:rPr lang="en-US" dirty="0">
                <a:solidFill>
                  <a:srgbClr val="000000"/>
                </a:solidFill>
                <a:latin typeface="+mn-lt"/>
                <a:ea typeface="Calibri" panose="020F0502020204030204" pitchFamily="34" charset="0"/>
                <a:cs typeface="Calibri" panose="020F0502020204030204" pitchFamily="34" charset="0"/>
              </a:rPr>
              <a:t>let voters choose their representatives and not the other way around.</a:t>
            </a:r>
            <a:endParaRPr lang="en-US" dirty="0">
              <a:latin typeface="+mn-lt"/>
              <a:ea typeface="Calibri" panose="020F0502020204030204" pitchFamily="34" charset="0"/>
            </a:endParaRPr>
          </a:p>
          <a:p>
            <a:pPr>
              <a:lnSpc>
                <a:spcPct val="107000"/>
              </a:lnSpc>
            </a:pPr>
            <a:endParaRPr lang="en-US" sz="800" dirty="0">
              <a:solidFill>
                <a:srgbClr val="000000"/>
              </a:solidFill>
              <a:latin typeface="+mn-l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10A3EF-BD22-49A0-BF07-3B19EF44A3E3}" type="slidenum">
              <a:rPr lang="en-US" smtClean="0"/>
              <a:pPr/>
              <a:t>3</a:t>
            </a:fld>
            <a:endParaRPr lang="en-US" dirty="0"/>
          </a:p>
        </p:txBody>
      </p:sp>
    </p:spTree>
    <p:extLst>
      <p:ext uri="{BB962C8B-B14F-4D97-AF65-F5344CB8AC3E}">
        <p14:creationId xmlns:p14="http://schemas.microsoft.com/office/powerpoint/2010/main" val="1771043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549275"/>
            <a:ext cx="5632450" cy="3168650"/>
          </a:xfrm>
        </p:spPr>
      </p:sp>
      <p:sp>
        <p:nvSpPr>
          <p:cNvPr id="3" name="Notes Placeholder 2"/>
          <p:cNvSpPr>
            <a:spLocks noGrp="1"/>
          </p:cNvSpPr>
          <p:nvPr>
            <p:ph type="body" idx="1"/>
          </p:nvPr>
        </p:nvSpPr>
        <p:spPr>
          <a:xfrm>
            <a:off x="731839" y="3828064"/>
            <a:ext cx="6028635" cy="5031705"/>
          </a:xfrm>
        </p:spPr>
        <p:txBody>
          <a:bodyPr/>
          <a:lstStyle/>
          <a:p>
            <a:pPr algn="l"/>
            <a:r>
              <a:rPr lang="en-US" sz="1300" dirty="0">
                <a:latin typeface="+mn-lt"/>
              </a:rPr>
              <a:t>With the coalition’s goal for 2021 to </a:t>
            </a:r>
            <a:r>
              <a:rPr lang="en-US" sz="1300" u="sng" dirty="0">
                <a:latin typeface="+mn-lt"/>
              </a:rPr>
              <a:t>model</a:t>
            </a:r>
            <a:r>
              <a:rPr lang="en-US" sz="1300" dirty="0">
                <a:latin typeface="+mn-lt"/>
              </a:rPr>
              <a:t> how a citizen commission could work, All IN for Democracy created the Indiana Citizens Redistricting Commission (ICRC) in January, 2021. The ICRC is composed of nine members, selected for partisan balance.  </a:t>
            </a:r>
          </a:p>
          <a:p>
            <a:pPr algn="l"/>
            <a:endParaRPr lang="en-US" sz="1300" dirty="0">
              <a:latin typeface="+mn-lt"/>
            </a:endParaRPr>
          </a:p>
          <a:p>
            <a:pPr algn="l"/>
            <a:r>
              <a:rPr lang="en-US" sz="1300" dirty="0">
                <a:latin typeface="+mn-lt"/>
              </a:rPr>
              <a:t>The ICRC is not affiliated with the legislature.  It is an independent commission, modeling a redistricting process that our legislators could emulate.  One that is…</a:t>
            </a:r>
          </a:p>
          <a:p>
            <a:pPr marL="179234" indent="-179234">
              <a:buFont typeface="Arial" panose="020B0604020202020204" pitchFamily="34" charset="0"/>
              <a:buChar char="•"/>
            </a:pPr>
            <a:r>
              <a:rPr lang="en-US" sz="1300" dirty="0">
                <a:latin typeface="+mn-lt"/>
              </a:rPr>
              <a:t>Transparent</a:t>
            </a:r>
          </a:p>
          <a:p>
            <a:pPr marL="179234" indent="-179234">
              <a:buFont typeface="Arial" panose="020B0604020202020204" pitchFamily="34" charset="0"/>
              <a:buChar char="•"/>
            </a:pPr>
            <a:r>
              <a:rPr lang="en-US" sz="1300" dirty="0">
                <a:latin typeface="+mn-lt"/>
              </a:rPr>
              <a:t>Includes public testimony (almost 900 Hoosiers have participated in meetings held across the state and completed in April, 2021)!  Hoosier recommendations mirror fair maps criteria.  </a:t>
            </a:r>
          </a:p>
          <a:p>
            <a:pPr marL="179234" lvl="1" indent="-179234">
              <a:spcAft>
                <a:spcPts val="600"/>
              </a:spcAft>
              <a:buFont typeface="Arial" panose="020B0604020202020204" pitchFamily="34" charset="0"/>
              <a:buChar char="•"/>
            </a:pPr>
            <a:r>
              <a:rPr lang="en-US" sz="1300" dirty="0">
                <a:latin typeface="+mn-lt"/>
              </a:rPr>
              <a:t>Feedback to legislators in May 2021. (Recommendations from voters are contained in the final report submitted to legislators in May, 2021.  A link to the report is included on the resource page.) </a:t>
            </a:r>
          </a:p>
          <a:p>
            <a:pPr marL="179234" lvl="1" indent="-179234">
              <a:spcAft>
                <a:spcPts val="600"/>
              </a:spcAft>
              <a:buFont typeface="Arial" panose="020B0604020202020204" pitchFamily="34" charset="0"/>
              <a:buChar char="•"/>
            </a:pPr>
            <a:r>
              <a:rPr lang="en-US" sz="1300" dirty="0">
                <a:latin typeface="+mn-lt"/>
              </a:rPr>
              <a:t>Providing a web-based mapping tool (</a:t>
            </a:r>
            <a:r>
              <a:rPr lang="en-US" sz="1300" dirty="0" err="1">
                <a:latin typeface="+mn-lt"/>
              </a:rPr>
              <a:t>Districtr</a:t>
            </a:r>
            <a:r>
              <a:rPr lang="en-US" sz="1300" dirty="0">
                <a:latin typeface="+mn-lt"/>
              </a:rPr>
              <a:t>) and regional training sessions to enable citizens to draw their own maps.  </a:t>
            </a:r>
          </a:p>
          <a:p>
            <a:pPr marL="179234" lvl="1" indent="-179234">
              <a:spcAft>
                <a:spcPts val="600"/>
              </a:spcAft>
              <a:buFont typeface="Arial" panose="020B0604020202020204" pitchFamily="34" charset="0"/>
              <a:buChar char="•"/>
            </a:pPr>
            <a:r>
              <a:rPr lang="en-US" sz="1300" dirty="0">
                <a:latin typeface="+mn-lt"/>
              </a:rPr>
              <a:t>A map making contest for citizen-drawn maps, with the winning maps submitted to the legislature.</a:t>
            </a:r>
          </a:p>
          <a:p>
            <a:r>
              <a:rPr lang="en-US" sz="1300" dirty="0">
                <a:latin typeface="+mn-lt"/>
              </a:rPr>
              <a:t>Indiana’s Constitution says:  All elections shall be free and equal.  The ICRC is serving as a model of how redistricting can help make this so.  </a:t>
            </a:r>
          </a:p>
          <a:p>
            <a:pPr defTabSz="916705">
              <a:defRPr/>
            </a:pPr>
            <a:endParaRPr lang="en-US" sz="1300" b="1" dirty="0">
              <a:latin typeface="+mn-lt"/>
            </a:endParaRPr>
          </a:p>
          <a:p>
            <a:pPr defTabSz="916705">
              <a:defRPr/>
            </a:pPr>
            <a:r>
              <a:rPr lang="en-US" sz="1300" b="1" dirty="0">
                <a:latin typeface="+mn-lt"/>
              </a:rPr>
              <a:t>Transition:  </a:t>
            </a:r>
            <a:r>
              <a:rPr lang="en-US" sz="1300" dirty="0">
                <a:latin typeface="+mn-lt"/>
              </a:rPr>
              <a:t>And now to summarize, </a:t>
            </a:r>
            <a:r>
              <a:rPr lang="en-US" sz="1300" b="1" dirty="0">
                <a:latin typeface="+mn-lt"/>
              </a:rPr>
              <a:t>Andrea</a:t>
            </a:r>
            <a:r>
              <a:rPr lang="en-US" sz="1300" dirty="0">
                <a:latin typeface="+mn-lt"/>
              </a:rPr>
              <a:t> will go back over key points covered in this presentation.</a:t>
            </a:r>
          </a:p>
          <a:p>
            <a:endParaRPr lang="en-US" sz="1300" dirty="0"/>
          </a:p>
        </p:txBody>
      </p:sp>
      <p:sp>
        <p:nvSpPr>
          <p:cNvPr id="4" name="Slide Number Placeholder 3"/>
          <p:cNvSpPr>
            <a:spLocks noGrp="1"/>
          </p:cNvSpPr>
          <p:nvPr>
            <p:ph type="sldNum" sz="quarter" idx="5"/>
          </p:nvPr>
        </p:nvSpPr>
        <p:spPr/>
        <p:txBody>
          <a:bodyPr/>
          <a:lstStyle/>
          <a:p>
            <a:fld id="{2010A3EF-BD22-49A0-BF07-3B19EF44A3E3}" type="slidenum">
              <a:rPr lang="en-US" smtClean="0"/>
              <a:pPr/>
              <a:t>30</a:t>
            </a:fld>
            <a:endParaRPr lang="en-US" dirty="0"/>
          </a:p>
        </p:txBody>
      </p:sp>
    </p:spTree>
    <p:extLst>
      <p:ext uri="{BB962C8B-B14F-4D97-AF65-F5344CB8AC3E}">
        <p14:creationId xmlns:p14="http://schemas.microsoft.com/office/powerpoint/2010/main" val="1303019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549275"/>
            <a:ext cx="5632450" cy="3168650"/>
          </a:xfrm>
        </p:spPr>
      </p:sp>
      <p:sp>
        <p:nvSpPr>
          <p:cNvPr id="3" name="Notes Placeholder 2"/>
          <p:cNvSpPr>
            <a:spLocks noGrp="1"/>
          </p:cNvSpPr>
          <p:nvPr>
            <p:ph type="body" idx="1"/>
          </p:nvPr>
        </p:nvSpPr>
        <p:spPr/>
        <p:txBody>
          <a:bodyPr/>
          <a:lstStyle/>
          <a:p>
            <a:r>
              <a:rPr lang="en-US" dirty="0">
                <a:solidFill>
                  <a:srgbClr val="000000"/>
                </a:solidFill>
                <a:latin typeface="+mn-lt"/>
                <a:ea typeface="Calibri" panose="020F0502020204030204" pitchFamily="34" charset="0"/>
                <a:cs typeface="Calibri" panose="020F0502020204030204" pitchFamily="34" charset="0"/>
              </a:rPr>
              <a:t>Thank you </a:t>
            </a:r>
            <a:r>
              <a:rPr lang="en-US" b="1" dirty="0">
                <a:solidFill>
                  <a:srgbClr val="000000"/>
                </a:solidFill>
                <a:latin typeface="+mn-lt"/>
                <a:ea typeface="Calibri" panose="020F0502020204030204" pitchFamily="34" charset="0"/>
                <a:cs typeface="Calibri" panose="020F0502020204030204" pitchFamily="34" charset="0"/>
              </a:rPr>
              <a:t>Jim</a:t>
            </a:r>
            <a:r>
              <a:rPr lang="en-US" dirty="0">
                <a:solidFill>
                  <a:srgbClr val="000000"/>
                </a:solidFill>
                <a:latin typeface="+mn-lt"/>
                <a:ea typeface="Calibri" panose="020F0502020204030204" pitchFamily="34" charset="0"/>
                <a:cs typeface="Calibri" panose="020F0502020204030204" pitchFamily="34" charset="0"/>
              </a:rPr>
              <a:t>!  We have covered several key points in this presentation.  I’ll summarize them briefly. </a:t>
            </a:r>
          </a:p>
          <a:p>
            <a:r>
              <a:rPr lang="en-US" dirty="0">
                <a:solidFill>
                  <a:srgbClr val="000000"/>
                </a:solidFill>
                <a:latin typeface="+mn-lt"/>
                <a:ea typeface="Calibri" panose="020F0502020204030204" pitchFamily="34" charset="0"/>
                <a:cs typeface="Calibri" panose="020F0502020204030204" pitchFamily="34" charset="0"/>
              </a:rPr>
              <a:t> </a:t>
            </a:r>
            <a:endParaRPr lang="en-US" dirty="0">
              <a:latin typeface="+mn-lt"/>
              <a:ea typeface="Times New Roman" panose="02020603050405020304" pitchFamily="18" charset="0"/>
            </a:endParaRPr>
          </a:p>
          <a:p>
            <a:r>
              <a:rPr lang="en-US" u="sng" dirty="0">
                <a:solidFill>
                  <a:srgbClr val="000000"/>
                </a:solidFill>
                <a:latin typeface="+mn-lt"/>
                <a:ea typeface="Calibri" panose="020F0502020204030204" pitchFamily="34" charset="0"/>
                <a:cs typeface="Calibri" panose="020F0502020204030204" pitchFamily="34" charset="0"/>
              </a:rPr>
              <a:t>First, representation should be proportional</a:t>
            </a:r>
            <a:r>
              <a:rPr lang="en-US" dirty="0">
                <a:solidFill>
                  <a:srgbClr val="000000"/>
                </a:solidFill>
                <a:latin typeface="+mn-lt"/>
                <a:ea typeface="Calibri" panose="020F0502020204030204" pitchFamily="34" charset="0"/>
                <a:cs typeface="Calibri" panose="020F0502020204030204" pitchFamily="34" charset="0"/>
              </a:rPr>
              <a:t>:</a:t>
            </a:r>
            <a:endParaRPr lang="en-US" dirty="0">
              <a:latin typeface="+mn-lt"/>
              <a:ea typeface="Times New Roman" panose="02020603050405020304" pitchFamily="18" charset="0"/>
            </a:endParaRPr>
          </a:p>
          <a:p>
            <a:pPr marL="342836" indent="-342836">
              <a:lnSpc>
                <a:spcPct val="107000"/>
              </a:lnSpc>
              <a:buFont typeface="Symbol" panose="05050102010706020507" pitchFamily="18" charset="2"/>
              <a:buChar char=""/>
            </a:pPr>
            <a:r>
              <a:rPr lang="en-US" dirty="0">
                <a:solidFill>
                  <a:srgbClr val="000000"/>
                </a:solidFill>
                <a:latin typeface="+mn-lt"/>
                <a:ea typeface="Calibri" panose="020F0502020204030204" pitchFamily="34" charset="0"/>
                <a:cs typeface="Calibri" panose="020F0502020204030204" pitchFamily="34" charset="0"/>
              </a:rPr>
              <a:t>fair and equal—one person, one vote, and </a:t>
            </a:r>
            <a:endParaRPr lang="en-US" dirty="0">
              <a:solidFill>
                <a:srgbClr val="000000"/>
              </a:solidFill>
              <a:latin typeface="+mn-lt"/>
              <a:ea typeface="Calibri" panose="020F0502020204030204" pitchFamily="34" charset="0"/>
            </a:endParaRPr>
          </a:p>
          <a:p>
            <a:pPr marL="342836" indent="-342836">
              <a:lnSpc>
                <a:spcPct val="107000"/>
              </a:lnSpc>
              <a:buFont typeface="Symbol" panose="05050102010706020507" pitchFamily="18" charset="2"/>
              <a:buChar char=""/>
            </a:pPr>
            <a:r>
              <a:rPr lang="en-US" dirty="0">
                <a:solidFill>
                  <a:srgbClr val="000000"/>
                </a:solidFill>
                <a:latin typeface="+mn-lt"/>
                <a:ea typeface="Times New Roman" panose="02020603050405020304" pitchFamily="18" charset="0"/>
                <a:cs typeface="Calibri" panose="020F0502020204030204" pitchFamily="34" charset="0"/>
              </a:rPr>
              <a:t>accountable to voters, not parties or other interests.</a:t>
            </a:r>
            <a:endParaRPr lang="en-US" dirty="0">
              <a:solidFill>
                <a:srgbClr val="000000"/>
              </a:solidFill>
              <a:latin typeface="+mn-lt"/>
              <a:ea typeface="Calibri" panose="020F0502020204030204" pitchFamily="34" charset="0"/>
              <a:cs typeface="Calibri" panose="020F0502020204030204" pitchFamily="34" charset="0"/>
            </a:endParaRPr>
          </a:p>
          <a:p>
            <a:pPr>
              <a:lnSpc>
                <a:spcPct val="107000"/>
              </a:lnSpc>
            </a:pPr>
            <a:endParaRPr lang="en-US" dirty="0">
              <a:solidFill>
                <a:srgbClr val="000000"/>
              </a:solidFill>
              <a:latin typeface="+mn-lt"/>
              <a:ea typeface="Calibri" panose="020F0502020204030204" pitchFamily="34" charset="0"/>
            </a:endParaRPr>
          </a:p>
          <a:p>
            <a:r>
              <a:rPr lang="en-US" u="sng" dirty="0">
                <a:solidFill>
                  <a:srgbClr val="000000"/>
                </a:solidFill>
                <a:latin typeface="+mn-lt"/>
                <a:cs typeface="Calibri" panose="020F0502020204030204" pitchFamily="34" charset="0"/>
              </a:rPr>
              <a:t>Second, redistricting should</a:t>
            </a:r>
            <a:r>
              <a:rPr lang="en-US" dirty="0">
                <a:solidFill>
                  <a:srgbClr val="000000"/>
                </a:solidFill>
                <a:latin typeface="+mn-lt"/>
                <a:ea typeface="Calibri" panose="020F0502020204030204" pitchFamily="34" charset="0"/>
                <a:cs typeface="Calibri" panose="020F0502020204030204" pitchFamily="34" charset="0"/>
              </a:rPr>
              <a:t>: </a:t>
            </a:r>
            <a:endParaRPr lang="en-US" dirty="0">
              <a:latin typeface="+mn-lt"/>
              <a:ea typeface="Times New Roman" panose="02020603050405020304" pitchFamily="18" charset="0"/>
            </a:endParaRPr>
          </a:p>
          <a:p>
            <a:pPr marL="342836" indent="-342836" defTabSz="914236">
              <a:lnSpc>
                <a:spcPct val="107000"/>
              </a:lnSpc>
              <a:buFont typeface="Symbol" panose="05050102010706020507" pitchFamily="18" charset="2"/>
              <a:buChar char=""/>
              <a:defRPr/>
            </a:pPr>
            <a:r>
              <a:rPr lang="en-US" dirty="0">
                <a:solidFill>
                  <a:srgbClr val="000000"/>
                </a:solidFill>
                <a:latin typeface="+mn-lt"/>
                <a:ea typeface="Calibri" panose="020F0502020204030204" pitchFamily="34" charset="0"/>
                <a:cs typeface="Calibri" panose="020F0502020204030204" pitchFamily="34" charset="0"/>
              </a:rPr>
              <a:t>use a multi-partisan commission instead of legislators to draw district lines.</a:t>
            </a:r>
            <a:endParaRPr lang="en-US" dirty="0">
              <a:latin typeface="+mn-lt"/>
              <a:ea typeface="Calibri" panose="020F0502020204030204" pitchFamily="34" charset="0"/>
            </a:endParaRPr>
          </a:p>
          <a:p>
            <a:pPr marL="342836" indent="-342836">
              <a:lnSpc>
                <a:spcPct val="107000"/>
              </a:lnSpc>
              <a:buFont typeface="Symbol" panose="05050102010706020507" pitchFamily="18" charset="2"/>
              <a:buChar char=""/>
            </a:pPr>
            <a:r>
              <a:rPr lang="en-US" dirty="0">
                <a:solidFill>
                  <a:srgbClr val="000000"/>
                </a:solidFill>
                <a:latin typeface="+mn-lt"/>
                <a:ea typeface="Calibri" panose="020F0502020204030204" pitchFamily="34" charset="0"/>
                <a:cs typeface="Calibri" panose="020F0502020204030204" pitchFamily="34" charset="0"/>
              </a:rPr>
              <a:t>involve a fair and transparent process.</a:t>
            </a:r>
            <a:endParaRPr lang="en-US" dirty="0">
              <a:latin typeface="+mn-lt"/>
              <a:ea typeface="Calibri" panose="020F0502020204030204" pitchFamily="34" charset="0"/>
            </a:endParaRPr>
          </a:p>
          <a:p>
            <a:pPr marL="342836" indent="-342836">
              <a:lnSpc>
                <a:spcPct val="107000"/>
              </a:lnSpc>
              <a:buFont typeface="Symbol" panose="05050102010706020507" pitchFamily="18" charset="2"/>
              <a:buChar char=""/>
            </a:pPr>
            <a:r>
              <a:rPr lang="en-US" dirty="0">
                <a:solidFill>
                  <a:srgbClr val="000000"/>
                </a:solidFill>
                <a:latin typeface="+mn-lt"/>
                <a:ea typeface="Calibri" panose="020F0502020204030204" pitchFamily="34" charset="0"/>
                <a:cs typeface="Calibri" panose="020F0502020204030204" pitchFamily="34" charset="0"/>
              </a:rPr>
              <a:t>use criteria important to voters and protect communities and common interests.</a:t>
            </a:r>
          </a:p>
          <a:p>
            <a:pPr marL="342836" indent="-342836" defTabSz="955914">
              <a:lnSpc>
                <a:spcPct val="107000"/>
              </a:lnSpc>
              <a:buFont typeface="Symbol" panose="05050102010706020507" pitchFamily="18" charset="2"/>
              <a:buChar char=""/>
              <a:defRPr/>
            </a:pPr>
            <a:r>
              <a:rPr lang="en-US" dirty="0">
                <a:solidFill>
                  <a:srgbClr val="000000"/>
                </a:solidFill>
                <a:latin typeface="+mn-lt"/>
                <a:ea typeface="Calibri" panose="020F0502020204030204" pitchFamily="34" charset="0"/>
                <a:cs typeface="Calibri" panose="020F0502020204030204" pitchFamily="34" charset="0"/>
              </a:rPr>
              <a:t>prohibit gerrymandering―cracking and packing districts to raise the voices of some voters and silence others.</a:t>
            </a:r>
            <a:endParaRPr lang="en-US" dirty="0">
              <a:latin typeface="+mn-lt"/>
              <a:ea typeface="Calibri" panose="020F0502020204030204" pitchFamily="34" charset="0"/>
            </a:endParaRPr>
          </a:p>
          <a:p>
            <a:endParaRPr lang="en-US" u="sng" dirty="0">
              <a:solidFill>
                <a:srgbClr val="000000"/>
              </a:solidFill>
              <a:latin typeface="+mn-lt"/>
              <a:cs typeface="Calibri" panose="020F0502020204030204" pitchFamily="34" charset="0"/>
            </a:endParaRPr>
          </a:p>
          <a:p>
            <a:r>
              <a:rPr lang="en-US" u="sng" dirty="0">
                <a:solidFill>
                  <a:srgbClr val="000000"/>
                </a:solidFill>
                <a:latin typeface="+mn-lt"/>
                <a:cs typeface="Calibri" panose="020F0502020204030204" pitchFamily="34" charset="0"/>
              </a:rPr>
              <a:t>Third, fair maps should</a:t>
            </a:r>
            <a:r>
              <a:rPr lang="en-US" u="sng" dirty="0">
                <a:solidFill>
                  <a:srgbClr val="000000"/>
                </a:solidFill>
                <a:latin typeface="+mn-lt"/>
                <a:ea typeface="Calibri" panose="020F0502020204030204" pitchFamily="34" charset="0"/>
                <a:cs typeface="Calibri" panose="020F0502020204030204" pitchFamily="34" charset="0"/>
              </a:rPr>
              <a:t>: </a:t>
            </a:r>
            <a:r>
              <a:rPr lang="en-US" dirty="0">
                <a:solidFill>
                  <a:srgbClr val="000000"/>
                </a:solidFill>
                <a:latin typeface="+mn-lt"/>
                <a:ea typeface="Calibri" panose="020F0502020204030204" pitchFamily="34" charset="0"/>
                <a:cs typeface="Calibri" panose="020F0502020204030204" pitchFamily="34" charset="0"/>
              </a:rPr>
              <a:t> </a:t>
            </a:r>
            <a:endParaRPr lang="en-US" dirty="0">
              <a:latin typeface="+mn-lt"/>
              <a:ea typeface="Times New Roman" panose="02020603050405020304" pitchFamily="18" charset="0"/>
            </a:endParaRPr>
          </a:p>
          <a:p>
            <a:pPr marL="342836" indent="-342836">
              <a:lnSpc>
                <a:spcPct val="107000"/>
              </a:lnSpc>
              <a:buFont typeface="Symbol" panose="05050102010706020507" pitchFamily="18" charset="2"/>
              <a:buChar char=""/>
            </a:pPr>
            <a:r>
              <a:rPr lang="en-US" dirty="0">
                <a:solidFill>
                  <a:srgbClr val="000000"/>
                </a:solidFill>
                <a:latin typeface="+mn-lt"/>
                <a:ea typeface="Calibri" panose="020F0502020204030204" pitchFamily="34" charset="0"/>
                <a:cs typeface="Calibri" panose="020F0502020204030204" pitchFamily="34" charset="0"/>
              </a:rPr>
              <a:t>let voters choose their representatives and not vice versa.</a:t>
            </a:r>
            <a:endParaRPr lang="en-US" dirty="0">
              <a:latin typeface="+mn-lt"/>
              <a:ea typeface="Calibri" panose="020F0502020204030204" pitchFamily="34" charset="0"/>
            </a:endParaRPr>
          </a:p>
          <a:p>
            <a:pPr>
              <a:lnSpc>
                <a:spcPct val="107000"/>
              </a:lnSpc>
            </a:pPr>
            <a:endParaRPr lang="en-US" dirty="0">
              <a:solidFill>
                <a:srgbClr val="000000"/>
              </a:solidFill>
              <a:latin typeface="+mn-lt"/>
              <a:ea typeface="Calibri" panose="020F0502020204030204" pitchFamily="34" charset="0"/>
              <a:cs typeface="Calibri" panose="020F0502020204030204" pitchFamily="34" charset="0"/>
            </a:endParaRPr>
          </a:p>
          <a:p>
            <a:pPr>
              <a:lnSpc>
                <a:spcPct val="107000"/>
              </a:lnSpc>
            </a:pPr>
            <a:r>
              <a:rPr lang="en-US" b="1" dirty="0">
                <a:solidFill>
                  <a:srgbClr val="000000"/>
                </a:solidFill>
                <a:latin typeface="+mn-lt"/>
                <a:ea typeface="Calibri" panose="020F0502020204030204" pitchFamily="34" charset="0"/>
                <a:cs typeface="Calibri" panose="020F0502020204030204" pitchFamily="34" charset="0"/>
              </a:rPr>
              <a:t>Transition:</a:t>
            </a:r>
            <a:r>
              <a:rPr lang="en-US" dirty="0">
                <a:solidFill>
                  <a:srgbClr val="000000"/>
                </a:solidFill>
                <a:latin typeface="+mn-lt"/>
                <a:ea typeface="Calibri" panose="020F0502020204030204" pitchFamily="34" charset="0"/>
                <a:cs typeface="Calibri" panose="020F0502020204030204" pitchFamily="34" charset="0"/>
              </a:rPr>
              <a:t>  Are you fired up to support fair maps in Indiana?  I hope so.  It will take </a:t>
            </a:r>
            <a:r>
              <a:rPr lang="en-US" u="sng" dirty="0">
                <a:solidFill>
                  <a:srgbClr val="000000"/>
                </a:solidFill>
                <a:latin typeface="+mn-lt"/>
                <a:ea typeface="Calibri" panose="020F0502020204030204" pitchFamily="34" charset="0"/>
                <a:cs typeface="Calibri" panose="020F0502020204030204" pitchFamily="34" charset="0"/>
              </a:rPr>
              <a:t>all of us</a:t>
            </a:r>
            <a:r>
              <a:rPr lang="en-US" dirty="0">
                <a:solidFill>
                  <a:srgbClr val="000000"/>
                </a:solidFill>
                <a:latin typeface="+mn-lt"/>
                <a:ea typeface="Calibri" panose="020F0502020204030204" pitchFamily="34" charset="0"/>
                <a:cs typeface="Calibri" panose="020F0502020204030204" pitchFamily="34" charset="0"/>
              </a:rPr>
              <a:t> to impress upon our legislators that we can’t wait another 10 years—we need fair maps in 2021.  Let’s look at a few actions you can do today before we stop for Comments and Q&amp;A!</a:t>
            </a:r>
          </a:p>
        </p:txBody>
      </p:sp>
      <p:sp>
        <p:nvSpPr>
          <p:cNvPr id="4" name="Slide Number Placeholder 3"/>
          <p:cNvSpPr>
            <a:spLocks noGrp="1"/>
          </p:cNvSpPr>
          <p:nvPr>
            <p:ph type="sldNum" sz="quarter" idx="5"/>
          </p:nvPr>
        </p:nvSpPr>
        <p:spPr/>
        <p:txBody>
          <a:bodyPr/>
          <a:lstStyle/>
          <a:p>
            <a:fld id="{2010A3EF-BD22-49A0-BF07-3B19EF44A3E3}" type="slidenum">
              <a:rPr lang="en-US" smtClean="0"/>
              <a:pPr/>
              <a:t>31</a:t>
            </a:fld>
            <a:endParaRPr lang="en-US" dirty="0"/>
          </a:p>
        </p:txBody>
      </p:sp>
    </p:spTree>
    <p:extLst>
      <p:ext uri="{BB962C8B-B14F-4D97-AF65-F5344CB8AC3E}">
        <p14:creationId xmlns:p14="http://schemas.microsoft.com/office/powerpoint/2010/main" val="3398276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98488"/>
            <a:ext cx="5632450" cy="3168650"/>
          </a:xfrm>
        </p:spPr>
      </p:sp>
      <p:sp>
        <p:nvSpPr>
          <p:cNvPr id="3" name="Notes Placeholder 2"/>
          <p:cNvSpPr>
            <a:spLocks noGrp="1"/>
          </p:cNvSpPr>
          <p:nvPr>
            <p:ph type="body" idx="1"/>
          </p:nvPr>
        </p:nvSpPr>
        <p:spPr/>
        <p:txBody>
          <a:bodyPr>
            <a:normAutofit/>
          </a:bodyPr>
          <a:lstStyle/>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D666582-4573-4A37-A2EB-9BCCD26DC8EB}" type="slidenum">
              <a:rPr lang="en-US" smtClean="0"/>
              <a:pPr/>
              <a:t>32</a:t>
            </a:fld>
            <a:endParaRPr lang="en-US" dirty="0"/>
          </a:p>
        </p:txBody>
      </p:sp>
      <p:sp>
        <p:nvSpPr>
          <p:cNvPr id="6" name="Footer Placeholder 5">
            <a:extLst>
              <a:ext uri="{FF2B5EF4-FFF2-40B4-BE49-F238E27FC236}">
                <a16:creationId xmlns:a16="http://schemas.microsoft.com/office/drawing/2014/main" id="{C39D14EB-EC91-44DD-B0DD-36C8A318C086}"/>
              </a:ext>
            </a:extLst>
          </p:cNvPr>
          <p:cNvSpPr>
            <a:spLocks noGrp="1"/>
          </p:cNvSpPr>
          <p:nvPr>
            <p:ph type="ftr" sz="quarter" idx="4"/>
          </p:nvPr>
        </p:nvSpPr>
        <p:spPr>
          <a:xfrm>
            <a:off x="570168" y="8681899"/>
            <a:ext cx="3077740" cy="471052"/>
          </a:xfrm>
          <a:prstGeom prst="rect">
            <a:avLst/>
          </a:prstGeom>
        </p:spPr>
        <p:txBody>
          <a:bodyPr lIns="91422" tIns="45712" rIns="91422" bIns="45712"/>
          <a:lstStyle/>
          <a:p>
            <a:r>
              <a:rPr lang="en-US">
                <a:solidFill>
                  <a:schemeClr val="bg1"/>
                </a:solidFill>
              </a:rPr>
              <a:t>3/31/2021</a:t>
            </a:r>
            <a:endParaRPr lang="en-US" dirty="0">
              <a:solidFill>
                <a:schemeClr val="bg1"/>
              </a:solidFill>
            </a:endParaRPr>
          </a:p>
        </p:txBody>
      </p:sp>
    </p:spTree>
    <p:extLst>
      <p:ext uri="{BB962C8B-B14F-4D97-AF65-F5344CB8AC3E}">
        <p14:creationId xmlns:p14="http://schemas.microsoft.com/office/powerpoint/2010/main" val="36774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549275"/>
            <a:ext cx="5632450" cy="3168650"/>
          </a:xfrm>
        </p:spPr>
      </p:sp>
      <p:sp>
        <p:nvSpPr>
          <p:cNvPr id="3" name="Notes Placeholder 2"/>
          <p:cNvSpPr>
            <a:spLocks noGrp="1"/>
          </p:cNvSpPr>
          <p:nvPr>
            <p:ph type="body" idx="1"/>
          </p:nvPr>
        </p:nvSpPr>
        <p:spPr>
          <a:xfrm>
            <a:off x="731839" y="3824577"/>
            <a:ext cx="5882463" cy="4589992"/>
          </a:xfrm>
        </p:spPr>
        <p:txBody>
          <a:bodyPr/>
          <a:lstStyle/>
          <a:p>
            <a:r>
              <a:rPr lang="en-US" dirty="0">
                <a:latin typeface="+mn-lt"/>
                <a:cs typeface="Calibri" panose="020F0502020204030204" pitchFamily="34" charset="0"/>
              </a:rPr>
              <a:t>Everyone who registered for this presentation will receive this list of actions and the resources on the next slide. Be sure to check your email  …  And contact your legislators and let them know what you want in 2021 maps!</a:t>
            </a:r>
          </a:p>
        </p:txBody>
      </p:sp>
      <p:sp>
        <p:nvSpPr>
          <p:cNvPr id="4" name="Slide Number Placeholder 3"/>
          <p:cNvSpPr>
            <a:spLocks noGrp="1"/>
          </p:cNvSpPr>
          <p:nvPr>
            <p:ph type="sldNum" sz="quarter" idx="5"/>
          </p:nvPr>
        </p:nvSpPr>
        <p:spPr/>
        <p:txBody>
          <a:bodyPr/>
          <a:lstStyle/>
          <a:p>
            <a:fld id="{2010A3EF-BD22-49A0-BF07-3B19EF44A3E3}" type="slidenum">
              <a:rPr lang="en-US" smtClean="0"/>
              <a:pPr/>
              <a:t>33</a:t>
            </a:fld>
            <a:endParaRPr lang="en-US" dirty="0"/>
          </a:p>
        </p:txBody>
      </p:sp>
    </p:spTree>
    <p:extLst>
      <p:ext uri="{BB962C8B-B14F-4D97-AF65-F5344CB8AC3E}">
        <p14:creationId xmlns:p14="http://schemas.microsoft.com/office/powerpoint/2010/main" val="1405883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549275"/>
            <a:ext cx="5632450" cy="3168650"/>
          </a:xfrm>
        </p:spPr>
      </p:sp>
      <p:sp>
        <p:nvSpPr>
          <p:cNvPr id="3" name="Notes Placeholder 2"/>
          <p:cNvSpPr>
            <a:spLocks noGrp="1"/>
          </p:cNvSpPr>
          <p:nvPr>
            <p:ph type="body" idx="1"/>
          </p:nvPr>
        </p:nvSpPr>
        <p:spPr/>
        <p:txBody>
          <a:bodyPr/>
          <a:lstStyle/>
          <a:p>
            <a:pPr defTabSz="916705">
              <a:defRPr/>
            </a:pPr>
            <a:r>
              <a:rPr lang="en-US" u="none" dirty="0"/>
              <a:t>This list includes </a:t>
            </a:r>
            <a:r>
              <a:rPr lang="en-US" dirty="0"/>
              <a:t>links to various resources used for this presentation.  You will receive this list by email.  </a:t>
            </a:r>
          </a:p>
          <a:p>
            <a:endParaRPr lang="en-US" dirty="0"/>
          </a:p>
          <a:p>
            <a:r>
              <a:rPr lang="en-US" b="1" dirty="0"/>
              <a:t>Transition</a:t>
            </a:r>
            <a:r>
              <a:rPr lang="en-US" dirty="0"/>
              <a:t>:  This ends the presentation.  We invite the audience to share responses and ask questions!</a:t>
            </a:r>
          </a:p>
        </p:txBody>
      </p:sp>
      <p:sp>
        <p:nvSpPr>
          <p:cNvPr id="4" name="Slide Number Placeholder 3"/>
          <p:cNvSpPr>
            <a:spLocks noGrp="1"/>
          </p:cNvSpPr>
          <p:nvPr>
            <p:ph type="sldNum" sz="quarter" idx="5"/>
          </p:nvPr>
        </p:nvSpPr>
        <p:spPr/>
        <p:txBody>
          <a:bodyPr/>
          <a:lstStyle/>
          <a:p>
            <a:fld id="{2010A3EF-BD22-49A0-BF07-3B19EF44A3E3}" type="slidenum">
              <a:rPr lang="en-US" smtClean="0"/>
              <a:pPr/>
              <a:t>34</a:t>
            </a:fld>
            <a:endParaRPr lang="en-US" dirty="0"/>
          </a:p>
        </p:txBody>
      </p:sp>
    </p:spTree>
    <p:extLst>
      <p:ext uri="{BB962C8B-B14F-4D97-AF65-F5344CB8AC3E}">
        <p14:creationId xmlns:p14="http://schemas.microsoft.com/office/powerpoint/2010/main" val="16996737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49275"/>
            <a:ext cx="5632450" cy="3168650"/>
          </a:xfrm>
        </p:spPr>
      </p:sp>
      <p:sp>
        <p:nvSpPr>
          <p:cNvPr id="3" name="Notes Placeholder 2"/>
          <p:cNvSpPr>
            <a:spLocks noGrp="1"/>
          </p:cNvSpPr>
          <p:nvPr>
            <p:ph type="body" idx="1"/>
          </p:nvPr>
        </p:nvSpPr>
        <p:spPr>
          <a:xfrm>
            <a:off x="735014" y="4159638"/>
            <a:ext cx="5882463" cy="4589992"/>
          </a:xfrm>
        </p:spPr>
        <p:txBody>
          <a:bodyPr/>
          <a:lstStyle/>
          <a:p>
            <a:r>
              <a:rPr lang="en-US" dirty="0"/>
              <a:t>Thank you everyone!  (End with this slide on the screen.)</a:t>
            </a:r>
          </a:p>
        </p:txBody>
      </p:sp>
      <p:sp>
        <p:nvSpPr>
          <p:cNvPr id="4" name="Slide Number Placeholder 3"/>
          <p:cNvSpPr>
            <a:spLocks noGrp="1"/>
          </p:cNvSpPr>
          <p:nvPr>
            <p:ph type="sldNum" sz="quarter" idx="5"/>
          </p:nvPr>
        </p:nvSpPr>
        <p:spPr/>
        <p:txBody>
          <a:bodyPr/>
          <a:lstStyle/>
          <a:p>
            <a:fld id="{0D666582-4573-4A37-A2EB-9BCCD26DC8EB}" type="slidenum">
              <a:rPr lang="en-US" smtClean="0"/>
              <a:pPr/>
              <a:t>35</a:t>
            </a:fld>
            <a:endParaRPr lang="en-US" dirty="0"/>
          </a:p>
        </p:txBody>
      </p:sp>
    </p:spTree>
    <p:extLst>
      <p:ext uri="{BB962C8B-B14F-4D97-AF65-F5344CB8AC3E}">
        <p14:creationId xmlns:p14="http://schemas.microsoft.com/office/powerpoint/2010/main" val="4066955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587375"/>
            <a:ext cx="5632450" cy="3168650"/>
          </a:xfrm>
        </p:spPr>
      </p:sp>
      <p:sp>
        <p:nvSpPr>
          <p:cNvPr id="3" name="Notes Placeholder 2"/>
          <p:cNvSpPr>
            <a:spLocks noGrp="1"/>
          </p:cNvSpPr>
          <p:nvPr>
            <p:ph type="body" idx="1"/>
          </p:nvPr>
        </p:nvSpPr>
        <p:spPr/>
        <p:txBody>
          <a:bodyPr>
            <a:normAutofit/>
          </a:bodyPr>
          <a:lstStyle/>
          <a:p>
            <a:endParaRPr lang="en-US" dirty="0">
              <a:latin typeface="+mj-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0D666582-4573-4A37-A2EB-9BCCD26DC8EB}" type="slidenum">
              <a:rPr lang="en-US" smtClean="0"/>
              <a:pPr/>
              <a:t>36</a:t>
            </a:fld>
            <a:endParaRPr lang="en-US" dirty="0"/>
          </a:p>
        </p:txBody>
      </p:sp>
    </p:spTree>
    <p:extLst>
      <p:ext uri="{BB962C8B-B14F-4D97-AF65-F5344CB8AC3E}">
        <p14:creationId xmlns:p14="http://schemas.microsoft.com/office/powerpoint/2010/main" val="3049663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1" y="609600"/>
            <a:ext cx="5882463" cy="8003752"/>
          </a:xfrm>
          <a:ln w="12700">
            <a:solidFill>
              <a:prstClr val="black"/>
            </a:solidFill>
          </a:ln>
        </p:spPr>
        <p:txBody>
          <a:bodyPr>
            <a:normAutofit/>
          </a:bodyPr>
          <a:lstStyle/>
          <a:p>
            <a:r>
              <a:rPr lang="en-US" sz="1600" b="1" u="sng" dirty="0">
                <a:latin typeface="Lato" panose="020F0502020204030203" pitchFamily="34" charset="0"/>
                <a:ea typeface="Lato" panose="020F0502020204030203" pitchFamily="34" charset="0"/>
                <a:cs typeface="Lato" panose="020F0502020204030203" pitchFamily="34" charset="0"/>
              </a:rPr>
              <a:t>REFERENCES</a:t>
            </a:r>
          </a:p>
          <a:p>
            <a:endParaRPr lang="en-US" sz="1300" b="1" dirty="0">
              <a:latin typeface="Lato" panose="020F0502020204030203" pitchFamily="34" charset="0"/>
              <a:ea typeface="Lato" panose="020F0502020204030203" pitchFamily="34" charset="0"/>
              <a:cs typeface="Lato" panose="020F0502020204030203" pitchFamily="34" charset="0"/>
            </a:endParaRPr>
          </a:p>
          <a:p>
            <a:r>
              <a:rPr lang="en-US" sz="1300" b="1" dirty="0">
                <a:latin typeface="Lato" panose="020F0502020204030203" pitchFamily="34" charset="0"/>
                <a:ea typeface="Lato" panose="020F0502020204030203" pitchFamily="34" charset="0"/>
                <a:cs typeface="Lato" panose="020F0502020204030203" pitchFamily="34" charset="0"/>
              </a:rPr>
              <a:t>CLIMATE CHANGE</a:t>
            </a:r>
            <a:endParaRPr lang="en-US" sz="1100" dirty="0">
              <a:hlinkClick r:id="rId3"/>
            </a:endParaRPr>
          </a:p>
          <a:p>
            <a:pPr marL="171883" indent="-171883">
              <a:buFont typeface="Arial" panose="020B0604020202020204" pitchFamily="34" charset="0"/>
              <a:buChar char="•"/>
            </a:pPr>
            <a:r>
              <a:rPr lang="en-US" sz="1100" u="sng" dirty="0">
                <a:solidFill>
                  <a:srgbClr val="005596"/>
                </a:solidFill>
                <a:latin typeface="+mn-lt"/>
                <a:ea typeface="Calibri" panose="020F0502020204030204" pitchFamily="34" charset="0"/>
                <a:hlinkClick r:id="rId4"/>
              </a:rPr>
              <a:t>eia.gov/environment/emissions/state/analysis/pdf/stateanalysis.pdf</a:t>
            </a:r>
            <a:endParaRPr lang="en-US" sz="1100" u="sng" dirty="0">
              <a:solidFill>
                <a:srgbClr val="005596"/>
              </a:solidFill>
              <a:latin typeface="+mn-lt"/>
              <a:ea typeface="Calibri" panose="020F0502020204030204" pitchFamily="34" charset="0"/>
            </a:endParaRPr>
          </a:p>
          <a:p>
            <a:pPr marL="171883" indent="-171883">
              <a:buFont typeface="Arial" panose="020B0604020202020204" pitchFamily="34" charset="0"/>
              <a:buChar char="•"/>
            </a:pPr>
            <a:r>
              <a:rPr lang="en-US" sz="1100" dirty="0">
                <a:hlinkClick r:id="rId3"/>
              </a:rPr>
              <a:t>Hoosier Life Survey Summary Report</a:t>
            </a:r>
          </a:p>
          <a:p>
            <a:endParaRPr lang="en-US" sz="1100" dirty="0">
              <a:latin typeface="+mn-lt"/>
              <a:ea typeface="Calibri" panose="020F0502020204030204" pitchFamily="34" charset="0"/>
            </a:endParaRPr>
          </a:p>
          <a:p>
            <a:endParaRPr lang="en-US" sz="1300" b="1" dirty="0">
              <a:latin typeface="Lato" panose="020F0502020204030203" pitchFamily="34" charset="0"/>
              <a:ea typeface="Lato" panose="020F0502020204030203" pitchFamily="34" charset="0"/>
              <a:cs typeface="Lato" panose="020F0502020204030203" pitchFamily="34" charset="0"/>
            </a:endParaRPr>
          </a:p>
          <a:p>
            <a:r>
              <a:rPr lang="en-US" sz="1300" b="1" dirty="0">
                <a:latin typeface="Lato" panose="020F0502020204030203" pitchFamily="34" charset="0"/>
                <a:ea typeface="Lato" panose="020F0502020204030203" pitchFamily="34" charset="0"/>
                <a:cs typeface="Lato" panose="020F0502020204030203" pitchFamily="34" charset="0"/>
              </a:rPr>
              <a:t>CREATING FAIR MAPS</a:t>
            </a:r>
          </a:p>
          <a:p>
            <a:pPr marL="171419" indent="-171419">
              <a:buFont typeface="Arial" panose="020B0604020202020204" pitchFamily="34" charset="0"/>
              <a:buChar char="•"/>
            </a:pPr>
            <a:r>
              <a:rPr lang="en-US" sz="1100" u="sng" dirty="0">
                <a:solidFill>
                  <a:srgbClr val="000000"/>
                </a:solidFill>
                <a:latin typeface="+mn-lt"/>
                <a:ea typeface="Times New Roman" panose="02020603050405020304" pitchFamily="18" charset="0"/>
                <a:hlinkClick r:id="rId5"/>
              </a:rPr>
              <a:t>https://www.brennancenter.org/our-work/analysis-opinion/redistricting-commissions-what-works</a:t>
            </a:r>
            <a:endParaRPr lang="en-US" sz="1100" dirty="0">
              <a:latin typeface="+mn-lt"/>
              <a:ea typeface="Calibri" panose="020F0502020204030204" pitchFamily="34" charset="0"/>
            </a:endParaRPr>
          </a:p>
          <a:p>
            <a:r>
              <a:rPr lang="en-US" sz="1100" dirty="0">
                <a:solidFill>
                  <a:srgbClr val="000000"/>
                </a:solidFill>
                <a:latin typeface="+mn-lt"/>
                <a:ea typeface="Times New Roman" panose="02020603050405020304" pitchFamily="18" charset="0"/>
              </a:rPr>
              <a:t> </a:t>
            </a:r>
            <a:endParaRPr lang="en-US" sz="1100" dirty="0">
              <a:latin typeface="+mn-lt"/>
              <a:ea typeface="Calibri" panose="020F0502020204030204" pitchFamily="34" charset="0"/>
            </a:endParaRPr>
          </a:p>
          <a:p>
            <a:pPr marL="171419" indent="-171419">
              <a:buFont typeface="Arial" panose="020B0604020202020204" pitchFamily="34" charset="0"/>
              <a:buChar char="•"/>
            </a:pPr>
            <a:r>
              <a:rPr lang="en-US" sz="1100" u="sng" dirty="0">
                <a:solidFill>
                  <a:srgbClr val="000000"/>
                </a:solidFill>
                <a:latin typeface="+mn-lt"/>
                <a:ea typeface="Times New Roman" panose="02020603050405020304" pitchFamily="18" charset="0"/>
                <a:hlinkClick r:id="rId6"/>
              </a:rPr>
              <a:t>https://www.brennancenter.org/our-work/policy-solutions/better-way-draw-districts</a:t>
            </a:r>
            <a:endParaRPr lang="en-US" sz="1100" dirty="0">
              <a:latin typeface="+mn-lt"/>
              <a:ea typeface="Calibri" panose="020F0502020204030204" pitchFamily="34" charset="0"/>
            </a:endParaRPr>
          </a:p>
          <a:p>
            <a:r>
              <a:rPr lang="en-US" sz="1100" dirty="0">
                <a:solidFill>
                  <a:srgbClr val="000000"/>
                </a:solidFill>
                <a:latin typeface="+mn-lt"/>
                <a:ea typeface="Times New Roman" panose="02020603050405020304" pitchFamily="18" charset="0"/>
              </a:rPr>
              <a:t> </a:t>
            </a:r>
            <a:endParaRPr lang="en-US" sz="1100" dirty="0">
              <a:latin typeface="+mn-lt"/>
              <a:ea typeface="Calibri" panose="020F0502020204030204" pitchFamily="34" charset="0"/>
            </a:endParaRPr>
          </a:p>
          <a:p>
            <a:pPr marL="171419" indent="-171419">
              <a:buFont typeface="Arial" panose="020B0604020202020204" pitchFamily="34" charset="0"/>
              <a:buChar char="•"/>
            </a:pPr>
            <a:r>
              <a:rPr lang="en-US" sz="1100" u="sng" dirty="0">
                <a:solidFill>
                  <a:srgbClr val="000000"/>
                </a:solidFill>
                <a:latin typeface="+mn-lt"/>
                <a:ea typeface="Times New Roman" panose="02020603050405020304" pitchFamily="18" charset="0"/>
                <a:hlinkClick r:id="rId7"/>
              </a:rPr>
              <a:t>https://www.brennancenter.org/our-work/policy-solutions/creating-strong-rules-drawing-maps</a:t>
            </a:r>
            <a:endParaRPr lang="en-US" sz="1100" dirty="0">
              <a:latin typeface="+mn-lt"/>
              <a:ea typeface="Calibri" panose="020F0502020204030204" pitchFamily="34" charset="0"/>
            </a:endParaRPr>
          </a:p>
          <a:p>
            <a:endParaRPr lang="en-US" sz="1300" b="1" dirty="0">
              <a:latin typeface="+mn-lt"/>
              <a:ea typeface="Lato" panose="020F0502020204030203" pitchFamily="34" charset="0"/>
              <a:cs typeface="Lato" panose="020F0502020204030203" pitchFamily="34" charset="0"/>
            </a:endParaRPr>
          </a:p>
          <a:p>
            <a:endParaRPr lang="en-US" sz="1300" b="1" dirty="0">
              <a:latin typeface="+mn-lt"/>
              <a:ea typeface="Lato" panose="020F0502020204030203" pitchFamily="34" charset="0"/>
              <a:cs typeface="Lato" panose="020F0502020204030203" pitchFamily="34" charset="0"/>
            </a:endParaRPr>
          </a:p>
          <a:p>
            <a:r>
              <a:rPr lang="en-US" sz="1300" b="1" dirty="0">
                <a:latin typeface="Lato" panose="020F0502020204030203" pitchFamily="34" charset="0"/>
                <a:ea typeface="Lato" panose="020F0502020204030203" pitchFamily="34" charset="0"/>
                <a:cs typeface="Lato" panose="020F0502020204030203" pitchFamily="34" charset="0"/>
              </a:rPr>
              <a:t>INDIANA PUBLIC EDUCATION BUDGET</a:t>
            </a:r>
          </a:p>
          <a:p>
            <a:pPr marL="171883" indent="-171883">
              <a:buFont typeface="Arial" panose="020B0604020202020204" pitchFamily="34" charset="0"/>
              <a:buChar char="•"/>
            </a:pPr>
            <a:r>
              <a:rPr lang="en-US" sz="1100" u="sng" dirty="0">
                <a:solidFill>
                  <a:srgbClr val="0000FF"/>
                </a:solidFill>
                <a:latin typeface="+mn-lt"/>
                <a:ea typeface="Calibri" panose="020F0502020204030204" pitchFamily="34" charset="0"/>
                <a:hlinkClick r:id="rId8"/>
              </a:rPr>
              <a:t>Highlights Of Indiana's New State Budget (wfyi.org)</a:t>
            </a:r>
            <a:endParaRPr lang="en-US" sz="1100" dirty="0">
              <a:latin typeface="+mn-lt"/>
              <a:ea typeface="Calibri" panose="020F0502020204030204" pitchFamily="34" charset="0"/>
            </a:endParaRPr>
          </a:p>
          <a:p>
            <a:pPr marL="171883" indent="-171883">
              <a:buFont typeface="Arial" panose="020B0604020202020204" pitchFamily="34" charset="0"/>
              <a:buChar char="•"/>
            </a:pPr>
            <a:endParaRPr lang="en-US" sz="1100" dirty="0">
              <a:latin typeface="+mn-lt"/>
              <a:hlinkClick r:id="rId9"/>
            </a:endParaRPr>
          </a:p>
          <a:p>
            <a:pPr marL="171883" indent="-171883">
              <a:buFont typeface="Arial" panose="020B0604020202020204" pitchFamily="34" charset="0"/>
              <a:buChar char="•"/>
            </a:pPr>
            <a:r>
              <a:rPr lang="en-US" sz="1100" dirty="0">
                <a:latin typeface="+mn-lt"/>
                <a:hlinkClick r:id="rId9"/>
              </a:rPr>
              <a:t>Hoosier-Survey-2020.pdf (bowencenterforpublicaffairs.org)</a:t>
            </a:r>
          </a:p>
          <a:p>
            <a:endParaRPr lang="en-US" sz="1100" dirty="0">
              <a:latin typeface="+mn-lt"/>
              <a:hlinkClick r:id="rId9"/>
            </a:endParaRPr>
          </a:p>
          <a:p>
            <a:pPr marL="171883" indent="-171883">
              <a:buFont typeface="Arial" panose="020B0604020202020204" pitchFamily="34" charset="0"/>
              <a:buChar char="•"/>
            </a:pPr>
            <a:r>
              <a:rPr lang="en-US" sz="1100" u="sng" dirty="0">
                <a:solidFill>
                  <a:srgbClr val="005596"/>
                </a:solidFill>
                <a:latin typeface="+mn-lt"/>
                <a:ea typeface="Calibri" panose="020F0502020204030204" pitchFamily="34" charset="0"/>
                <a:hlinkClick r:id="rId10"/>
              </a:rPr>
              <a:t>nea.org/sites/default/files/2020-06/2019%20Rankings%20and%20Estimates%20Report.pdf</a:t>
            </a:r>
            <a:endParaRPr lang="en-US" sz="1100" u="sng" dirty="0">
              <a:solidFill>
                <a:srgbClr val="005596"/>
              </a:solidFill>
              <a:latin typeface="+mn-lt"/>
              <a:ea typeface="Calibri" panose="020F0502020204030204" pitchFamily="34" charset="0"/>
            </a:endParaRPr>
          </a:p>
          <a:p>
            <a:pPr marL="171883" indent="-171883">
              <a:buFont typeface="Arial" panose="020B0604020202020204" pitchFamily="34" charset="0"/>
              <a:buChar char="•"/>
            </a:pPr>
            <a:endParaRPr lang="en-US" sz="1100" u="sng" dirty="0">
              <a:solidFill>
                <a:srgbClr val="005596"/>
              </a:solidFill>
              <a:latin typeface="+mn-lt"/>
              <a:ea typeface="Calibri" panose="020F0502020204030204" pitchFamily="34" charset="0"/>
            </a:endParaRPr>
          </a:p>
          <a:p>
            <a:pPr marL="171883" indent="-171883">
              <a:buFont typeface="Arial" panose="020B0604020202020204" pitchFamily="34" charset="0"/>
              <a:buChar char="•"/>
            </a:pPr>
            <a:r>
              <a:rPr lang="en-US" sz="1100" dirty="0">
                <a:latin typeface="+mn-lt"/>
                <a:hlinkClick r:id="rId11"/>
              </a:rPr>
              <a:t>Opportunity cost of vouchers/ESAs by school district - Google My Maps</a:t>
            </a:r>
            <a:r>
              <a:rPr lang="en-US" sz="1100" dirty="0">
                <a:latin typeface="+mn-lt"/>
                <a:ea typeface="Calibri" panose="020F0502020204030204" pitchFamily="34" charset="0"/>
              </a:rPr>
              <a:t> </a:t>
            </a:r>
          </a:p>
          <a:p>
            <a:endParaRPr lang="en-US" sz="1100" dirty="0">
              <a:latin typeface="+mn-lt"/>
              <a:ea typeface="Calibri" panose="020F0502020204030204" pitchFamily="34" charset="0"/>
            </a:endParaRPr>
          </a:p>
          <a:p>
            <a:pPr marL="171883" indent="-171883">
              <a:buFont typeface="Arial" panose="020B0604020202020204" pitchFamily="34" charset="0"/>
              <a:buChar char="•"/>
            </a:pPr>
            <a:r>
              <a:rPr lang="en-US" sz="1100" u="sng" dirty="0">
                <a:solidFill>
                  <a:srgbClr val="0000FF"/>
                </a:solidFill>
                <a:latin typeface="+mn-lt"/>
                <a:ea typeface="Calibri" panose="020F0502020204030204" pitchFamily="34" charset="0"/>
                <a:hlinkClick r:id="rId12"/>
              </a:rPr>
              <a:t>https://www.duboiscountyfreepress.com/indianas-proposed-budget-boosts-education-spending</a:t>
            </a:r>
            <a:endParaRPr lang="en-US" sz="1100" u="sng" dirty="0">
              <a:solidFill>
                <a:srgbClr val="0000FF"/>
              </a:solidFill>
              <a:latin typeface="+mn-lt"/>
              <a:ea typeface="Calibri" panose="020F0502020204030204" pitchFamily="34" charset="0"/>
            </a:endParaRPr>
          </a:p>
          <a:p>
            <a:pPr marL="171883" indent="-171883">
              <a:buFont typeface="Arial" panose="020B0604020202020204" pitchFamily="34" charset="0"/>
              <a:buChar char="•"/>
            </a:pPr>
            <a:endParaRPr lang="en-US" sz="1100" dirty="0">
              <a:latin typeface="+mn-lt"/>
              <a:ea typeface="Calibri" panose="020F0502020204030204" pitchFamily="34" charset="0"/>
            </a:endParaRPr>
          </a:p>
          <a:p>
            <a:pPr marL="171883" indent="-171883">
              <a:buFont typeface="Arial" panose="020B0604020202020204" pitchFamily="34" charset="0"/>
              <a:buChar char="•"/>
            </a:pPr>
            <a:r>
              <a:rPr lang="en-US" sz="1100" u="sng" dirty="0">
                <a:solidFill>
                  <a:srgbClr val="020100"/>
                </a:solidFill>
                <a:latin typeface="+mn-lt"/>
                <a:ea typeface="Calibri" panose="020F0502020204030204" pitchFamily="34" charset="0"/>
                <a:hlinkClick r:id="rId13"/>
              </a:rPr>
              <a:t>https://www.idsnews.com/article/2021/04/indiana-state-education-funding</a:t>
            </a:r>
            <a:endParaRPr lang="en-US" sz="1100" dirty="0">
              <a:solidFill>
                <a:srgbClr val="020100"/>
              </a:solidFill>
              <a:latin typeface="+mn-lt"/>
              <a:ea typeface="Calibri" panose="020F0502020204030204" pitchFamily="34" charset="0"/>
            </a:endParaRPr>
          </a:p>
          <a:p>
            <a:endParaRPr lang="en-US" sz="1100" dirty="0">
              <a:latin typeface="+mn-lt"/>
              <a:ea typeface="Calibri" panose="020F0502020204030204" pitchFamily="34" charset="0"/>
            </a:endParaRPr>
          </a:p>
          <a:p>
            <a:endParaRPr lang="en-US" sz="1100" dirty="0">
              <a:latin typeface="+mn-lt"/>
            </a:endParaRPr>
          </a:p>
          <a:p>
            <a:endParaRPr lang="en-US" sz="1300" b="1"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0D666582-4573-4A37-A2EB-9BCCD26DC8EB}" type="slidenum">
              <a:rPr lang="en-US" smtClean="0"/>
              <a:pPr/>
              <a:t>37</a:t>
            </a:fld>
            <a:endParaRPr lang="en-US" dirty="0"/>
          </a:p>
        </p:txBody>
      </p:sp>
    </p:spTree>
    <p:extLst>
      <p:ext uri="{BB962C8B-B14F-4D97-AF65-F5344CB8AC3E}">
        <p14:creationId xmlns:p14="http://schemas.microsoft.com/office/powerpoint/2010/main" val="2366293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549275"/>
            <a:ext cx="5632450" cy="3168650"/>
          </a:xfrm>
        </p:spPr>
      </p:sp>
      <p:sp>
        <p:nvSpPr>
          <p:cNvPr id="3" name="Notes Placeholder 2"/>
          <p:cNvSpPr>
            <a:spLocks noGrp="1"/>
          </p:cNvSpPr>
          <p:nvPr>
            <p:ph type="body" idx="1"/>
          </p:nvPr>
        </p:nvSpPr>
        <p:spPr/>
        <p:txBody>
          <a:bodyPr/>
          <a:lstStyle/>
          <a:p>
            <a:r>
              <a:rPr lang="en-US" dirty="0">
                <a:latin typeface="+mn-lt"/>
                <a:ea typeface="Times New Roman" panose="02020603050405020304" pitchFamily="18" charset="0"/>
              </a:rPr>
              <a:t>This map shows portions of the five house districts that cover parts of Monroe County after the 2010 census.  The red lines are major thoroughfares.  The blue areas are lakes in this area.</a:t>
            </a:r>
          </a:p>
          <a:p>
            <a:endParaRPr lang="en-US" dirty="0">
              <a:latin typeface="+mn-lt"/>
              <a:ea typeface="Times New Roman" panose="02020603050405020304" pitchFamily="18" charset="0"/>
            </a:endParaRPr>
          </a:p>
          <a:p>
            <a:r>
              <a:rPr lang="en-US" dirty="0">
                <a:latin typeface="+mn-lt"/>
                <a:ea typeface="Times New Roman" panose="02020603050405020304" pitchFamily="18" charset="0"/>
              </a:rPr>
              <a:t>Packing Democrats into one district (District 61 in the center of the map) reduced the number of Democratic house representatives elected by Monroe County from 2 to 1. Cracking made it </a:t>
            </a:r>
            <a:r>
              <a:rPr lang="en-US" u="sng" dirty="0">
                <a:latin typeface="+mn-lt"/>
                <a:ea typeface="Times New Roman" panose="02020603050405020304" pitchFamily="18" charset="0"/>
              </a:rPr>
              <a:t>impossible</a:t>
            </a:r>
            <a:r>
              <a:rPr lang="en-US" dirty="0">
                <a:latin typeface="+mn-lt"/>
                <a:ea typeface="Times New Roman" panose="02020603050405020304" pitchFamily="18" charset="0"/>
              </a:rPr>
              <a:t> for Democrats to win in any of the other 4 districts. </a:t>
            </a:r>
          </a:p>
          <a:p>
            <a:r>
              <a:rPr lang="en-US" dirty="0">
                <a:latin typeface="+mn-lt"/>
                <a:ea typeface="Times New Roman" panose="02020603050405020304" pitchFamily="18" charset="0"/>
              </a:rPr>
              <a:t> </a:t>
            </a:r>
          </a:p>
          <a:p>
            <a:r>
              <a:rPr lang="en-US" u="sng" dirty="0">
                <a:latin typeface="+mn-lt"/>
                <a:ea typeface="Times New Roman" panose="02020603050405020304" pitchFamily="18" charset="0"/>
              </a:rPr>
              <a:t>Let’s think about the effects</a:t>
            </a:r>
            <a:r>
              <a:rPr lang="en-US" dirty="0">
                <a:latin typeface="+mn-lt"/>
                <a:ea typeface="Times New Roman" panose="02020603050405020304" pitchFamily="18" charset="0"/>
              </a:rPr>
              <a:t>.  Lake Monroe is in the lower right side of the map.  It is located mainly in two rural districts, 60 and 65.  This lake is the only source of drinking water for residents of Bloomington and parts of Monroe County.  This mapping weakens city voters’ influence in state legislation about Lake Monroe.  The few Monroe County voters in District 65 are cracked with other counties such as Lawrence, which is not dependent on the lake for its water.  </a:t>
            </a:r>
          </a:p>
          <a:p>
            <a:endParaRPr lang="en-US" b="1" dirty="0">
              <a:latin typeface="+mn-lt"/>
              <a:ea typeface="Times New Roman" panose="02020603050405020304" pitchFamily="18" charset="0"/>
            </a:endParaRPr>
          </a:p>
          <a:p>
            <a:r>
              <a:rPr lang="en-US" dirty="0">
                <a:latin typeface="+mn-lt"/>
                <a:ea typeface="Times New Roman" panose="02020603050405020304" pitchFamily="18" charset="0"/>
              </a:rPr>
              <a:t>When drawing voting districts, legislators need to consider the voters and the communities of interest that are important to the </a:t>
            </a:r>
            <a:r>
              <a:rPr lang="en-US" u="sng" dirty="0">
                <a:latin typeface="+mn-lt"/>
                <a:ea typeface="Times New Roman" panose="02020603050405020304" pitchFamily="18" charset="0"/>
              </a:rPr>
              <a:t>voters</a:t>
            </a:r>
            <a:r>
              <a:rPr lang="en-US" dirty="0">
                <a:latin typeface="+mn-lt"/>
                <a:ea typeface="Times New Roman" panose="02020603050405020304" pitchFamily="18" charset="0"/>
              </a:rPr>
              <a:t>. </a:t>
            </a:r>
            <a:endParaRPr lang="en-US" dirty="0">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2010A3EF-BD22-49A0-BF07-3B19EF44A3E3}" type="slidenum">
              <a:rPr lang="en-US" smtClean="0"/>
              <a:pPr/>
              <a:t>38</a:t>
            </a:fld>
            <a:endParaRPr lang="en-US" dirty="0"/>
          </a:p>
        </p:txBody>
      </p:sp>
    </p:spTree>
    <p:extLst>
      <p:ext uri="{BB962C8B-B14F-4D97-AF65-F5344CB8AC3E}">
        <p14:creationId xmlns:p14="http://schemas.microsoft.com/office/powerpoint/2010/main" val="1529873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549275"/>
            <a:ext cx="5632450" cy="3168650"/>
          </a:xfrm>
        </p:spPr>
      </p:sp>
      <p:sp>
        <p:nvSpPr>
          <p:cNvPr id="3" name="Notes Placeholder 2"/>
          <p:cNvSpPr>
            <a:spLocks noGrp="1"/>
          </p:cNvSpPr>
          <p:nvPr>
            <p:ph type="body" idx="1"/>
          </p:nvPr>
        </p:nvSpPr>
        <p:spPr/>
        <p:txBody>
          <a:bodyPr/>
          <a:lstStyle/>
          <a:p>
            <a:r>
              <a:rPr lang="en-US" dirty="0">
                <a:latin typeface="+mn-lt"/>
                <a:ea typeface="Times New Roman" panose="02020603050405020304" pitchFamily="18" charset="0"/>
              </a:rPr>
              <a:t>This map shows portions of the five house districts that cover parts of Monroe County after the 2010 census.  The red lines are major thoroughfares.  The blue areas are lakes in this area.</a:t>
            </a:r>
          </a:p>
          <a:p>
            <a:endParaRPr lang="en-US" dirty="0">
              <a:latin typeface="+mn-lt"/>
              <a:ea typeface="Times New Roman" panose="02020603050405020304" pitchFamily="18" charset="0"/>
            </a:endParaRPr>
          </a:p>
          <a:p>
            <a:r>
              <a:rPr lang="en-US" dirty="0">
                <a:latin typeface="+mn-lt"/>
                <a:ea typeface="Times New Roman" panose="02020603050405020304" pitchFamily="18" charset="0"/>
              </a:rPr>
              <a:t>Packing Democrats into one district (District 61 in the center of the map) reduced the number of Democratic house representatives elected by Monroe County from 2 to 1. Cracking made it </a:t>
            </a:r>
            <a:r>
              <a:rPr lang="en-US" u="sng" dirty="0">
                <a:latin typeface="+mn-lt"/>
                <a:ea typeface="Times New Roman" panose="02020603050405020304" pitchFamily="18" charset="0"/>
              </a:rPr>
              <a:t>impossible</a:t>
            </a:r>
            <a:r>
              <a:rPr lang="en-US" dirty="0">
                <a:latin typeface="+mn-lt"/>
                <a:ea typeface="Times New Roman" panose="02020603050405020304" pitchFamily="18" charset="0"/>
              </a:rPr>
              <a:t> for Democrats to win in any of the other 4 districts. </a:t>
            </a:r>
          </a:p>
          <a:p>
            <a:r>
              <a:rPr lang="en-US" dirty="0">
                <a:latin typeface="+mn-lt"/>
                <a:ea typeface="Times New Roman" panose="02020603050405020304" pitchFamily="18" charset="0"/>
              </a:rPr>
              <a:t> </a:t>
            </a:r>
          </a:p>
          <a:p>
            <a:r>
              <a:rPr lang="en-US" u="sng" dirty="0">
                <a:latin typeface="+mn-lt"/>
                <a:ea typeface="Times New Roman" panose="02020603050405020304" pitchFamily="18" charset="0"/>
              </a:rPr>
              <a:t>Let’s think about the effects</a:t>
            </a:r>
            <a:r>
              <a:rPr lang="en-US" dirty="0">
                <a:latin typeface="+mn-lt"/>
                <a:ea typeface="Times New Roman" panose="02020603050405020304" pitchFamily="18" charset="0"/>
              </a:rPr>
              <a:t>.  Lake Monroe is in the lower right side of the map.  It is located mainly in two rural districts, 60 and 65.  This lake is the only source of drinking water for residents of Bloomington and parts of Monroe County.  This mapping weakens city voters’ influence in state legislation about Lake Monroe.  The few Monroe County voters in District 65 are cracked with other counties such as Lawrence, which is not dependent on the lake for its water.  </a:t>
            </a:r>
          </a:p>
          <a:p>
            <a:endParaRPr lang="en-US" b="1" dirty="0">
              <a:latin typeface="+mn-lt"/>
              <a:ea typeface="Times New Roman" panose="02020603050405020304" pitchFamily="18" charset="0"/>
            </a:endParaRPr>
          </a:p>
          <a:p>
            <a:r>
              <a:rPr lang="en-US" dirty="0">
                <a:latin typeface="+mn-lt"/>
                <a:ea typeface="Times New Roman" panose="02020603050405020304" pitchFamily="18" charset="0"/>
              </a:rPr>
              <a:t>When drawing voting districts, legislators need to consider the voters and the communities of interest that are important to the </a:t>
            </a:r>
            <a:r>
              <a:rPr lang="en-US" u="sng" dirty="0">
                <a:latin typeface="+mn-lt"/>
                <a:ea typeface="Times New Roman" panose="02020603050405020304" pitchFamily="18" charset="0"/>
              </a:rPr>
              <a:t>voters</a:t>
            </a:r>
            <a:r>
              <a:rPr lang="en-US" dirty="0">
                <a:latin typeface="+mn-lt"/>
                <a:ea typeface="Times New Roman" panose="02020603050405020304" pitchFamily="18" charset="0"/>
              </a:rPr>
              <a:t>. </a:t>
            </a:r>
            <a:endParaRPr lang="en-US" dirty="0">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2010A3EF-BD22-49A0-BF07-3B19EF44A3E3}" type="slidenum">
              <a:rPr lang="en-US" smtClean="0"/>
              <a:pPr/>
              <a:t>39</a:t>
            </a:fld>
            <a:endParaRPr lang="en-US" dirty="0"/>
          </a:p>
        </p:txBody>
      </p:sp>
    </p:spTree>
    <p:extLst>
      <p:ext uri="{BB962C8B-B14F-4D97-AF65-F5344CB8AC3E}">
        <p14:creationId xmlns:p14="http://schemas.microsoft.com/office/powerpoint/2010/main" val="109829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87375"/>
            <a:ext cx="5632450" cy="3168650"/>
          </a:xfrm>
        </p:spPr>
      </p:sp>
      <p:sp>
        <p:nvSpPr>
          <p:cNvPr id="3" name="Notes Placeholder 2"/>
          <p:cNvSpPr>
            <a:spLocks noGrp="1"/>
          </p:cNvSpPr>
          <p:nvPr>
            <p:ph type="body" idx="1"/>
          </p:nvPr>
        </p:nvSpPr>
        <p:spPr>
          <a:xfrm>
            <a:off x="735014" y="4023360"/>
            <a:ext cx="5882463" cy="4589992"/>
          </a:xfrm>
        </p:spPr>
        <p:txBody>
          <a:bodyPr>
            <a:normAutofit/>
          </a:bodyPr>
          <a:lstStyle/>
          <a:p>
            <a:r>
              <a:rPr lang="en-US" dirty="0"/>
              <a:t>To begin, </a:t>
            </a:r>
            <a:r>
              <a:rPr lang="en-US" b="1" dirty="0" err="1"/>
              <a:t>Shulana</a:t>
            </a:r>
            <a:r>
              <a:rPr lang="en-US" dirty="0"/>
              <a:t> will offer a little refresher on vote equality and representation.  </a:t>
            </a:r>
          </a:p>
        </p:txBody>
      </p:sp>
      <p:sp>
        <p:nvSpPr>
          <p:cNvPr id="4" name="Slide Number Placeholder 3"/>
          <p:cNvSpPr>
            <a:spLocks noGrp="1"/>
          </p:cNvSpPr>
          <p:nvPr>
            <p:ph type="sldNum" sz="quarter" idx="5"/>
          </p:nvPr>
        </p:nvSpPr>
        <p:spPr>
          <a:xfrm>
            <a:off x="3727820" y="8555475"/>
            <a:ext cx="3077740" cy="471052"/>
          </a:xfrm>
        </p:spPr>
        <p:txBody>
          <a:bodyPr/>
          <a:lstStyle/>
          <a:p>
            <a:fld id="{0D666582-4573-4A37-A2EB-9BCCD26DC8EB}" type="slidenum">
              <a:rPr lang="en-US" smtClean="0"/>
              <a:pPr/>
              <a:t>4</a:t>
            </a:fld>
            <a:endParaRPr lang="en-US" dirty="0"/>
          </a:p>
        </p:txBody>
      </p:sp>
    </p:spTree>
    <p:extLst>
      <p:ext uri="{BB962C8B-B14F-4D97-AF65-F5344CB8AC3E}">
        <p14:creationId xmlns:p14="http://schemas.microsoft.com/office/powerpoint/2010/main" val="302162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0388"/>
            <a:ext cx="5632450" cy="3168650"/>
          </a:xfrm>
        </p:spPr>
      </p:sp>
      <p:sp>
        <p:nvSpPr>
          <p:cNvPr id="3" name="Notes Placeholder 2"/>
          <p:cNvSpPr>
            <a:spLocks noGrp="1"/>
          </p:cNvSpPr>
          <p:nvPr>
            <p:ph type="body" idx="1"/>
          </p:nvPr>
        </p:nvSpPr>
        <p:spPr>
          <a:xfrm>
            <a:off x="735013" y="3993446"/>
            <a:ext cx="5681980" cy="4163692"/>
          </a:xfrm>
        </p:spPr>
        <p:txBody>
          <a:bodyPr/>
          <a:lstStyle/>
          <a:p>
            <a:r>
              <a:rPr lang="en-US" dirty="0"/>
              <a:t>Thanks Andrea!</a:t>
            </a:r>
          </a:p>
          <a:p>
            <a:endParaRPr lang="en-US" dirty="0"/>
          </a:p>
          <a:p>
            <a:r>
              <a:rPr lang="en-US" dirty="0"/>
              <a:t>The right to vote is fundamental to a democracy.</a:t>
            </a:r>
          </a:p>
          <a:p>
            <a:r>
              <a:rPr lang="en-US" dirty="0"/>
              <a:t>At its core is the concept that one person’s vote counts as much as another’s.</a:t>
            </a:r>
          </a:p>
          <a:p>
            <a:endParaRPr lang="en-US" dirty="0"/>
          </a:p>
          <a:p>
            <a:r>
              <a:rPr lang="en-US" dirty="0"/>
              <a:t>The Equal Protection Clause of the 14th Amendment guarantees that all of us, and all of our votes, must be treated equally under the law.  </a:t>
            </a:r>
          </a:p>
          <a:p>
            <a:endParaRPr lang="en-US" dirty="0"/>
          </a:p>
          <a:p>
            <a:r>
              <a:rPr lang="en-US" b="1" dirty="0"/>
              <a:t>Transition: </a:t>
            </a:r>
            <a:r>
              <a:rPr lang="en-US" dirty="0"/>
              <a:t>Let’s take a look at what’s involved in electing representatives.</a:t>
            </a:r>
          </a:p>
          <a:p>
            <a:endParaRPr lang="en-US" i="0" dirty="0"/>
          </a:p>
        </p:txBody>
      </p:sp>
      <p:sp>
        <p:nvSpPr>
          <p:cNvPr id="4" name="Slide Number Placeholder 3"/>
          <p:cNvSpPr>
            <a:spLocks noGrp="1"/>
          </p:cNvSpPr>
          <p:nvPr>
            <p:ph type="sldNum" sz="quarter" idx="10"/>
          </p:nvPr>
        </p:nvSpPr>
        <p:spPr/>
        <p:txBody>
          <a:bodyPr/>
          <a:lstStyle/>
          <a:p>
            <a:fld id="{0D666582-4573-4A37-A2EB-9BCCD26DC8EB}" type="slidenum">
              <a:rPr lang="en-US" smtClean="0"/>
              <a:pPr/>
              <a:t>5</a:t>
            </a:fld>
            <a:endParaRPr lang="en-US" dirty="0">
              <a:latin typeface="Lalo"/>
            </a:endParaRPr>
          </a:p>
        </p:txBody>
      </p:sp>
    </p:spTree>
    <p:extLst>
      <p:ext uri="{BB962C8B-B14F-4D97-AF65-F5344CB8AC3E}">
        <p14:creationId xmlns:p14="http://schemas.microsoft.com/office/powerpoint/2010/main" val="713693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98488"/>
            <a:ext cx="5632450" cy="3168650"/>
          </a:xfrm>
        </p:spPr>
      </p:sp>
      <p:sp>
        <p:nvSpPr>
          <p:cNvPr id="3" name="Notes Placeholder 2"/>
          <p:cNvSpPr>
            <a:spLocks noGrp="1"/>
          </p:cNvSpPr>
          <p:nvPr>
            <p:ph type="body" idx="1"/>
          </p:nvPr>
        </p:nvSpPr>
        <p:spPr/>
        <p:txBody>
          <a:bodyPr/>
          <a:lstStyle/>
          <a:p>
            <a:pPr indent="-65947" defTabSz="916698">
              <a:defRPr/>
            </a:pPr>
            <a:r>
              <a:rPr lang="en-US" dirty="0"/>
              <a:t>We live in a </a:t>
            </a:r>
            <a:r>
              <a:rPr lang="en-US" u="sng" dirty="0"/>
              <a:t>representative</a:t>
            </a:r>
            <a:r>
              <a:rPr lang="en-US" dirty="0"/>
              <a:t> democracy.</a:t>
            </a:r>
          </a:p>
          <a:p>
            <a:pPr indent="-65947" defTabSz="916698">
              <a:defRPr/>
            </a:pPr>
            <a:endParaRPr lang="en-US" dirty="0"/>
          </a:p>
          <a:p>
            <a:pPr marL="285695" indent="-285695" defTabSz="916698">
              <a:buFont typeface="Arial" panose="020B0604020202020204" pitchFamily="34" charset="0"/>
              <a:buChar char="•"/>
              <a:defRPr/>
            </a:pPr>
            <a:r>
              <a:rPr lang="en-US" dirty="0"/>
              <a:t>Citizens elect officials to represent them.  </a:t>
            </a:r>
          </a:p>
          <a:p>
            <a:pPr marL="285695" indent="-285695" defTabSz="916698">
              <a:buFont typeface="Arial" panose="020B0604020202020204" pitchFamily="34" charset="0"/>
              <a:buChar char="•"/>
              <a:defRPr/>
            </a:pPr>
            <a:r>
              <a:rPr lang="en-US" dirty="0"/>
              <a:t>Representatives are elected from voting districts.  </a:t>
            </a:r>
          </a:p>
          <a:p>
            <a:pPr marL="219750" indent="-285695">
              <a:buFont typeface="Arial" panose="020B0604020202020204" pitchFamily="34" charset="0"/>
              <a:buChar char="•"/>
            </a:pPr>
            <a:r>
              <a:rPr lang="en-US" dirty="0"/>
              <a:t>We also have various levels of representation, which are . . .</a:t>
            </a:r>
          </a:p>
          <a:p>
            <a:pPr marL="685672" lvl="1" indent="-168244">
              <a:buFont typeface="Arial" panose="020B0604020202020204" pitchFamily="34" charset="0"/>
              <a:buChar char="•"/>
            </a:pPr>
            <a:r>
              <a:rPr lang="en-US" dirty="0"/>
              <a:t>Nationally in the U.S. Congress.</a:t>
            </a:r>
          </a:p>
          <a:p>
            <a:pPr marL="685672" lvl="1" indent="-168244">
              <a:buFont typeface="Arial" panose="020B0604020202020204" pitchFamily="34" charset="0"/>
              <a:buChar char="•"/>
            </a:pPr>
            <a:r>
              <a:rPr lang="en-US" dirty="0"/>
              <a:t>State-wide in the state legislature. </a:t>
            </a:r>
          </a:p>
          <a:p>
            <a:pPr marL="685672" lvl="1" indent="-168244">
              <a:buFont typeface="Arial" panose="020B0604020202020204" pitchFamily="34" charset="0"/>
              <a:buChar char="•"/>
            </a:pPr>
            <a:r>
              <a:rPr lang="en-US" dirty="0"/>
              <a:t>And Locally, in cities, counties, municipalities.</a:t>
            </a:r>
          </a:p>
          <a:p>
            <a:pPr marL="285695" indent="-285695" defTabSz="916698">
              <a:buFont typeface="Arial" panose="020B0604020202020204" pitchFamily="34" charset="0"/>
              <a:buChar char="•"/>
              <a:defRPr/>
            </a:pPr>
            <a:r>
              <a:rPr lang="en-US" dirty="0"/>
              <a:t>District boundaries are drawn during a process called “redistricting.”  We’ll talk about this later in the next section on redistricting.</a:t>
            </a:r>
          </a:p>
          <a:p>
            <a:endParaRPr lang="en-US" dirty="0"/>
          </a:p>
          <a:p>
            <a:r>
              <a:rPr lang="en-US" dirty="0"/>
              <a:t>Voting districts (</a:t>
            </a:r>
            <a:r>
              <a:rPr lang="en-US" u="sng" dirty="0"/>
              <a:t>who</a:t>
            </a:r>
            <a:r>
              <a:rPr lang="en-US" dirty="0"/>
              <a:t> draws them and </a:t>
            </a:r>
            <a:r>
              <a:rPr lang="en-US" u="sng" dirty="0"/>
              <a:t>how</a:t>
            </a:r>
            <a:r>
              <a:rPr lang="en-US" dirty="0"/>
              <a:t> they are drawn) can determine what kind of representation we receive—which </a:t>
            </a:r>
            <a:r>
              <a:rPr lang="en-US" dirty="0" err="1"/>
              <a:t>invlolves</a:t>
            </a:r>
            <a:r>
              <a:rPr lang="en-US" dirty="0"/>
              <a:t> </a:t>
            </a:r>
            <a:r>
              <a:rPr lang="en-US" u="sng" dirty="0"/>
              <a:t>more than our actual vote</a:t>
            </a:r>
            <a:r>
              <a:rPr lang="en-US" dirty="0"/>
              <a:t>.  </a:t>
            </a:r>
          </a:p>
          <a:p>
            <a:endParaRPr lang="en-US" b="1" dirty="0"/>
          </a:p>
          <a:p>
            <a:r>
              <a:rPr lang="en-US" b="1" dirty="0"/>
              <a:t>Transition</a:t>
            </a:r>
            <a:r>
              <a:rPr lang="en-US" dirty="0"/>
              <a:t>: Now Let’s look at the U.S. House of Representatives . . .</a:t>
            </a:r>
          </a:p>
          <a:p>
            <a:endParaRPr lang="en-US" dirty="0"/>
          </a:p>
        </p:txBody>
      </p:sp>
      <p:sp>
        <p:nvSpPr>
          <p:cNvPr id="4" name="Slide Number Placeholder 3"/>
          <p:cNvSpPr>
            <a:spLocks noGrp="1"/>
          </p:cNvSpPr>
          <p:nvPr>
            <p:ph type="sldNum" sz="quarter" idx="5"/>
          </p:nvPr>
        </p:nvSpPr>
        <p:spPr/>
        <p:txBody>
          <a:bodyPr/>
          <a:lstStyle/>
          <a:p>
            <a:fld id="{0D666582-4573-4A37-A2EB-9BCCD26DC8EB}" type="slidenum">
              <a:rPr lang="en-US" smtClean="0"/>
              <a:pPr/>
              <a:t>6</a:t>
            </a:fld>
            <a:endParaRPr lang="en-US" dirty="0">
              <a:latin typeface="Lalo"/>
            </a:endParaRPr>
          </a:p>
        </p:txBody>
      </p:sp>
    </p:spTree>
    <p:extLst>
      <p:ext uri="{BB962C8B-B14F-4D97-AF65-F5344CB8AC3E}">
        <p14:creationId xmlns:p14="http://schemas.microsoft.com/office/powerpoint/2010/main" val="263179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5025" y="587375"/>
            <a:ext cx="5632450" cy="3168650"/>
          </a:xfrm>
        </p:spPr>
      </p:sp>
      <p:sp>
        <p:nvSpPr>
          <p:cNvPr id="3" name="Notes Placeholder 2"/>
          <p:cNvSpPr>
            <a:spLocks noGrp="1"/>
          </p:cNvSpPr>
          <p:nvPr>
            <p:ph type="body" idx="1"/>
          </p:nvPr>
        </p:nvSpPr>
        <p:spPr/>
        <p:txBody>
          <a:bodyPr/>
          <a:lstStyle/>
          <a:p>
            <a:r>
              <a:rPr lang="en-US" dirty="0">
                <a:latin typeface="+mn-lt"/>
                <a:ea typeface="Lato" panose="020F0502020204030203" pitchFamily="34" charset="0"/>
                <a:cs typeface="Merriweather" panose="02000000000000000000" pitchFamily="2" charset="0"/>
              </a:rPr>
              <a:t>This map is based on the recent 2020 Census. It shows the states and the allotments of the 435 U.S. Representatives.  </a:t>
            </a:r>
          </a:p>
          <a:p>
            <a:endParaRPr lang="en-US" dirty="0">
              <a:latin typeface="+mn-lt"/>
              <a:ea typeface="Lato" panose="020F0502020204030203" pitchFamily="34" charset="0"/>
              <a:cs typeface="Merriweather" panose="02000000000000000000" pitchFamily="2" charset="0"/>
            </a:endParaRPr>
          </a:p>
          <a:p>
            <a:r>
              <a:rPr lang="en-US" dirty="0">
                <a:latin typeface="+mn-lt"/>
                <a:ea typeface="Lato" panose="020F0502020204030203" pitchFamily="34" charset="0"/>
                <a:cs typeface="Merriweather" panose="02000000000000000000" pitchFamily="2" charset="0"/>
              </a:rPr>
              <a:t>Each state is assigned a number of U.S. representatives, based on population count and elected by popular vote.  Each state has at least one U.S. Representative.</a:t>
            </a:r>
            <a:br>
              <a:rPr lang="en-US" dirty="0">
                <a:latin typeface="+mn-lt"/>
                <a:ea typeface="Lato" panose="020F0502020204030203" pitchFamily="34" charset="0"/>
                <a:cs typeface="Merriweather" panose="02000000000000000000" pitchFamily="2" charset="0"/>
              </a:rPr>
            </a:br>
            <a:endParaRPr lang="en-US" dirty="0">
              <a:latin typeface="+mn-lt"/>
              <a:ea typeface="Lato" panose="020F0502020204030203" pitchFamily="34" charset="0"/>
              <a:cs typeface="Merriweather" panose="02000000000000000000" pitchFamily="2" charset="0"/>
            </a:endParaRPr>
          </a:p>
          <a:p>
            <a:pPr marL="285695" indent="-285695">
              <a:buFont typeface="Arial" panose="020B0604020202020204" pitchFamily="34" charset="0"/>
              <a:buChar char="•"/>
            </a:pPr>
            <a:r>
              <a:rPr lang="en-US" dirty="0">
                <a:latin typeface="+mn-lt"/>
                <a:ea typeface="Lato" panose="020F0502020204030203" pitchFamily="34" charset="0"/>
                <a:cs typeface="Merriweather" panose="02000000000000000000" pitchFamily="2" charset="0"/>
              </a:rPr>
              <a:t>Following the 2020 census, California (with the largest population) has 52 representatives, and you can see on the map, Wyoming and Alaska each have 1.</a:t>
            </a:r>
          </a:p>
          <a:p>
            <a:pPr marL="293039" indent="-293039">
              <a:buFont typeface="Arial" panose="020B0604020202020204" pitchFamily="34" charset="0"/>
              <a:buChar char="•"/>
            </a:pPr>
            <a:r>
              <a:rPr lang="en-US" dirty="0">
                <a:latin typeface="+mn-lt"/>
                <a:ea typeface="Lato" panose="020F0502020204030203" pitchFamily="34" charset="0"/>
                <a:cs typeface="Merriweather" panose="02000000000000000000" pitchFamily="2" charset="0"/>
              </a:rPr>
              <a:t>Now take a look at Indiana, with a population of about 6.8 million, we’re allotted 9 congressional representatives in 9 congressional districts</a:t>
            </a:r>
          </a:p>
          <a:p>
            <a:endParaRPr lang="en-US" dirty="0">
              <a:latin typeface="+mn-lt"/>
              <a:ea typeface="Lato" panose="020F0502020204030203" pitchFamily="34" charset="0"/>
              <a:cs typeface="Merriweather" panose="02000000000000000000" pitchFamily="2" charset="0"/>
            </a:endParaRPr>
          </a:p>
          <a:p>
            <a:r>
              <a:rPr lang="en-US" b="1" dirty="0">
                <a:solidFill>
                  <a:srgbClr val="000000"/>
                </a:solidFill>
              </a:rPr>
              <a:t>Transition:  </a:t>
            </a:r>
            <a:r>
              <a:rPr lang="en-US" b="0" dirty="0">
                <a:solidFill>
                  <a:srgbClr val="000000"/>
                </a:solidFill>
              </a:rPr>
              <a:t>Next, we have </a:t>
            </a:r>
            <a:r>
              <a:rPr lang="en-US" dirty="0">
                <a:solidFill>
                  <a:srgbClr val="000000"/>
                </a:solidFill>
              </a:rPr>
              <a:t>Indiana’s state level representation.</a:t>
            </a:r>
          </a:p>
          <a:p>
            <a:endParaRPr lang="en-US" dirty="0">
              <a:solidFill>
                <a:srgbClr val="000000"/>
              </a:solidFill>
            </a:endParaRPr>
          </a:p>
        </p:txBody>
      </p:sp>
      <p:sp>
        <p:nvSpPr>
          <p:cNvPr id="4" name="Slide Number Placeholder 3"/>
          <p:cNvSpPr>
            <a:spLocks noGrp="1"/>
          </p:cNvSpPr>
          <p:nvPr>
            <p:ph type="sldNum" sz="quarter" idx="5"/>
          </p:nvPr>
        </p:nvSpPr>
        <p:spPr/>
        <p:txBody>
          <a:bodyPr/>
          <a:lstStyle/>
          <a:p>
            <a:fld id="{0D666582-4573-4A37-A2EB-9BCCD26DC8EB}" type="slidenum">
              <a:rPr lang="en-US" smtClean="0"/>
              <a:pPr/>
              <a:t>7</a:t>
            </a:fld>
            <a:endParaRPr lang="en-US" dirty="0">
              <a:latin typeface="Lalo"/>
            </a:endParaRPr>
          </a:p>
        </p:txBody>
      </p:sp>
    </p:spTree>
    <p:extLst>
      <p:ext uri="{BB962C8B-B14F-4D97-AF65-F5344CB8AC3E}">
        <p14:creationId xmlns:p14="http://schemas.microsoft.com/office/powerpoint/2010/main" val="101435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549275"/>
            <a:ext cx="5632450" cy="3168650"/>
          </a:xfrm>
        </p:spPr>
      </p:sp>
      <p:sp>
        <p:nvSpPr>
          <p:cNvPr id="3" name="Notes Placeholder 2"/>
          <p:cNvSpPr>
            <a:spLocks noGrp="1"/>
          </p:cNvSpPr>
          <p:nvPr>
            <p:ph type="body" idx="1"/>
          </p:nvPr>
        </p:nvSpPr>
        <p:spPr/>
        <p:txBody>
          <a:bodyPr/>
          <a:lstStyle/>
          <a:p>
            <a:pPr defTabSz="914228">
              <a:defRPr/>
            </a:pPr>
            <a:r>
              <a:rPr lang="en-US" dirty="0"/>
              <a:t>We have 50 state senators and 100 state representatives.  </a:t>
            </a:r>
          </a:p>
          <a:p>
            <a:pPr defTabSz="914228">
              <a:defRPr/>
            </a:pPr>
            <a:endParaRPr lang="en-US" dirty="0"/>
          </a:p>
          <a:p>
            <a:pPr defTabSz="914228">
              <a:defRPr/>
            </a:pPr>
            <a:r>
              <a:rPr lang="en-US" dirty="0"/>
              <a:t>The State’s House and Senate voting districts are redrawn every 10 years, to adjust to population shifts revealed in the U.S. Census.</a:t>
            </a:r>
          </a:p>
          <a:p>
            <a:pPr defTabSz="914228">
              <a:defRPr/>
            </a:pPr>
            <a:endParaRPr lang="en-US" dirty="0"/>
          </a:p>
          <a:p>
            <a:pPr defTabSz="914228">
              <a:defRPr/>
            </a:pPr>
            <a:r>
              <a:rPr lang="en-US" dirty="0"/>
              <a:t>Next, Jim will focus on </a:t>
            </a:r>
            <a:r>
              <a:rPr lang="en-US" u="sng" dirty="0"/>
              <a:t>redistricting</a:t>
            </a:r>
            <a:r>
              <a:rPr lang="en-US" dirty="0"/>
              <a:t> for national and state representation.</a:t>
            </a:r>
          </a:p>
          <a:p>
            <a:pPr defTabSz="914228">
              <a:defRPr/>
            </a:pPr>
            <a:endParaRPr lang="en-US" dirty="0"/>
          </a:p>
          <a:p>
            <a:pPr marL="0" marR="0" lvl="0" indent="0" algn="l" defTabSz="914228" rtl="0" eaLnBrk="1" fontAlgn="auto" latinLnBrk="0" hangingPunct="1">
              <a:lnSpc>
                <a:spcPct val="100000"/>
              </a:lnSpc>
              <a:spcBef>
                <a:spcPts val="0"/>
              </a:spcBef>
              <a:spcAft>
                <a:spcPts val="0"/>
              </a:spcAft>
              <a:buClrTx/>
              <a:buSzTx/>
              <a:buFontTx/>
              <a:buNone/>
              <a:tabLst/>
              <a:defRPr/>
            </a:pPr>
            <a:r>
              <a:rPr lang="en-US" b="1" dirty="0"/>
              <a:t>He’l</a:t>
            </a:r>
            <a:r>
              <a:rPr lang="en-US" dirty="0"/>
              <a:t>l provide details about the process of redistricting and how it can be misused by gerrymandering.</a:t>
            </a:r>
          </a:p>
          <a:p>
            <a:pPr defTabSz="914228">
              <a:defRPr/>
            </a:pPr>
            <a:endParaRPr lang="en-US" dirty="0"/>
          </a:p>
          <a:p>
            <a:endParaRPr lang="en-US" dirty="0"/>
          </a:p>
        </p:txBody>
      </p:sp>
      <p:sp>
        <p:nvSpPr>
          <p:cNvPr id="4" name="Slide Number Placeholder 3"/>
          <p:cNvSpPr>
            <a:spLocks noGrp="1"/>
          </p:cNvSpPr>
          <p:nvPr>
            <p:ph type="sldNum" sz="quarter" idx="5"/>
          </p:nvPr>
        </p:nvSpPr>
        <p:spPr/>
        <p:txBody>
          <a:bodyPr/>
          <a:lstStyle/>
          <a:p>
            <a:fld id="{2010A3EF-BD22-49A0-BF07-3B19EF44A3E3}" type="slidenum">
              <a:rPr lang="en-US" smtClean="0"/>
              <a:pPr/>
              <a:t>8</a:t>
            </a:fld>
            <a:endParaRPr lang="en-US" dirty="0"/>
          </a:p>
        </p:txBody>
      </p:sp>
    </p:spTree>
    <p:extLst>
      <p:ext uri="{BB962C8B-B14F-4D97-AF65-F5344CB8AC3E}">
        <p14:creationId xmlns:p14="http://schemas.microsoft.com/office/powerpoint/2010/main" val="10905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09600"/>
            <a:ext cx="5632450" cy="3168650"/>
          </a:xfrm>
        </p:spPr>
      </p:sp>
      <p:sp>
        <p:nvSpPr>
          <p:cNvPr id="3" name="Notes Placeholder 2"/>
          <p:cNvSpPr>
            <a:spLocks noGrp="1"/>
          </p:cNvSpPr>
          <p:nvPr>
            <p:ph type="body" idx="1"/>
          </p:nvPr>
        </p:nvSpPr>
        <p:spPr>
          <a:xfrm>
            <a:off x="735014" y="4188883"/>
            <a:ext cx="5882463" cy="4589992"/>
          </a:xfrm>
        </p:spPr>
        <p:txBody>
          <a:bodyPr>
            <a:normAutofit/>
          </a:bodyPr>
          <a:lstStyle/>
          <a:p>
            <a:r>
              <a:rPr lang="en-US" b="1" dirty="0"/>
              <a:t>He’l</a:t>
            </a:r>
            <a:r>
              <a:rPr lang="en-US" dirty="0"/>
              <a:t>l provide details about the process of redistricting and how it can be misused by gerrymandering.</a:t>
            </a:r>
          </a:p>
          <a:p>
            <a:r>
              <a:rPr lang="en-US" dirty="0"/>
              <a:t> </a:t>
            </a:r>
          </a:p>
        </p:txBody>
      </p:sp>
      <p:sp>
        <p:nvSpPr>
          <p:cNvPr id="4" name="Slide Number Placeholder 3"/>
          <p:cNvSpPr>
            <a:spLocks noGrp="1"/>
          </p:cNvSpPr>
          <p:nvPr>
            <p:ph type="sldNum" sz="quarter" idx="5"/>
          </p:nvPr>
        </p:nvSpPr>
        <p:spPr/>
        <p:txBody>
          <a:bodyPr/>
          <a:lstStyle/>
          <a:p>
            <a:fld id="{0D666582-4573-4A37-A2EB-9BCCD26DC8EB}" type="slidenum">
              <a:rPr lang="en-US" b="1" smtClean="0"/>
              <a:pPr/>
              <a:t>9</a:t>
            </a:fld>
            <a:endParaRPr lang="en-US" b="1" dirty="0"/>
          </a:p>
        </p:txBody>
      </p:sp>
    </p:spTree>
    <p:extLst>
      <p:ext uri="{BB962C8B-B14F-4D97-AF65-F5344CB8AC3E}">
        <p14:creationId xmlns:p14="http://schemas.microsoft.com/office/powerpoint/2010/main" val="8507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58EA9-6EBB-4118-9D25-E4B7C6DA356A}"/>
              </a:ext>
            </a:extLst>
          </p:cNvPr>
          <p:cNvSpPr>
            <a:spLocks noGrp="1"/>
          </p:cNvSpPr>
          <p:nvPr>
            <p:ph type="ctrTitle"/>
          </p:nvPr>
        </p:nvSpPr>
        <p:spPr>
          <a:xfrm>
            <a:off x="1524000" y="1122363"/>
            <a:ext cx="9144000" cy="2387600"/>
          </a:xfrm>
        </p:spPr>
        <p:txBody>
          <a:bodyPr anchor="b">
            <a:normAutofit/>
          </a:bodyPr>
          <a:lstStyle>
            <a:lvl1pPr algn="ctr">
              <a:defRPr sz="4800" u="none"/>
            </a:lvl1pPr>
          </a:lstStyle>
          <a:p>
            <a:r>
              <a:rPr lang="en-US" dirty="0"/>
              <a:t>Click to edit Master title style</a:t>
            </a:r>
          </a:p>
        </p:txBody>
      </p:sp>
      <p:sp>
        <p:nvSpPr>
          <p:cNvPr id="3" name="Subtitle 2">
            <a:extLst>
              <a:ext uri="{FF2B5EF4-FFF2-40B4-BE49-F238E27FC236}">
                <a16:creationId xmlns:a16="http://schemas.microsoft.com/office/drawing/2014/main" id="{D9595EC4-B271-4CD4-ACBF-000BE213B912}"/>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290D1EC-0512-45A4-99FB-C7C8900071AE}"/>
              </a:ext>
            </a:extLst>
          </p:cNvPr>
          <p:cNvSpPr>
            <a:spLocks noGrp="1"/>
          </p:cNvSpPr>
          <p:nvPr>
            <p:ph type="dt" sz="half" idx="10"/>
          </p:nvPr>
        </p:nvSpPr>
        <p:spPr/>
        <p:txBody>
          <a:bodyPr/>
          <a:lstStyle/>
          <a:p>
            <a:fld id="{F4DAB1F1-664F-4C29-ACD5-1FB616FD3D28}" type="datetime1">
              <a:rPr lang="en-US" smtClean="0"/>
              <a:t>6/1/2021</a:t>
            </a:fld>
            <a:endParaRPr lang="en-US" dirty="0"/>
          </a:p>
        </p:txBody>
      </p:sp>
      <p:sp>
        <p:nvSpPr>
          <p:cNvPr id="5" name="Footer Placeholder 4">
            <a:extLst>
              <a:ext uri="{FF2B5EF4-FFF2-40B4-BE49-F238E27FC236}">
                <a16:creationId xmlns:a16="http://schemas.microsoft.com/office/drawing/2014/main" id="{7CEAA8A3-CBBA-4EB4-898F-7B19975E82E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270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B763-FC7E-4672-9B4E-27B91E30444A}"/>
              </a:ext>
            </a:extLst>
          </p:cNvPr>
          <p:cNvSpPr>
            <a:spLocks noGrp="1"/>
          </p:cNvSpPr>
          <p:nvPr>
            <p:ph type="title"/>
          </p:nvPr>
        </p:nvSpPr>
        <p:spPr/>
        <p:txBody>
          <a:bodyPr>
            <a:normAutofit/>
          </a:bodyPr>
          <a:lstStyle>
            <a:lvl1pPr>
              <a:defRPr sz="3600" b="1" u="sng">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65EC5F4-B0F7-4F86-AE0D-245D927F1CE8}"/>
              </a:ext>
            </a:extLst>
          </p:cNvPr>
          <p:cNvSpPr>
            <a:spLocks noGrp="1"/>
          </p:cNvSpPr>
          <p:nvPr>
            <p:ph idx="1"/>
          </p:nvPr>
        </p:nvSpPr>
        <p:spPr>
          <a:xfrm>
            <a:off x="838200" y="1371600"/>
            <a:ext cx="10515600" cy="4880610"/>
          </a:xfrm>
        </p:spPr>
        <p:txBody>
          <a:bodyPr>
            <a:normAutofit/>
          </a:bodyPr>
          <a:lstStyle>
            <a:lvl1pPr>
              <a:defRPr sz="2400">
                <a:latin typeface="Merriweather"/>
              </a:defRPr>
            </a:lvl1pPr>
            <a:lvl2pPr>
              <a:defRPr sz="2400">
                <a:latin typeface="Merriweather"/>
              </a:defRPr>
            </a:lvl2pPr>
            <a:lvl3pPr>
              <a:defRPr sz="2400">
                <a:latin typeface="Merriweather"/>
              </a:defRPr>
            </a:lvl3pPr>
            <a:lvl4pPr>
              <a:defRPr sz="2400">
                <a:latin typeface="Merriweather"/>
              </a:defRPr>
            </a:lvl4pPr>
            <a:lvl5pPr>
              <a:defRPr sz="2400">
                <a:latin typeface="Merriweathe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9B8FD3-CAFA-44E7-ACA5-DC8F7AE713A1}"/>
              </a:ext>
            </a:extLst>
          </p:cNvPr>
          <p:cNvSpPr>
            <a:spLocks noGrp="1"/>
          </p:cNvSpPr>
          <p:nvPr>
            <p:ph type="dt" sz="half" idx="10"/>
          </p:nvPr>
        </p:nvSpPr>
        <p:spPr/>
        <p:txBody>
          <a:bodyPr/>
          <a:lstStyle/>
          <a:p>
            <a:fld id="{44A4336A-FC97-4FF3-AF07-3B0F0C6B68CD}" type="datetime1">
              <a:rPr lang="en-US" smtClean="0"/>
              <a:t>6/1/2021</a:t>
            </a:fld>
            <a:endParaRPr lang="en-US" dirty="0"/>
          </a:p>
        </p:txBody>
      </p:sp>
      <p:sp>
        <p:nvSpPr>
          <p:cNvPr id="5" name="Footer Placeholder 4">
            <a:extLst>
              <a:ext uri="{FF2B5EF4-FFF2-40B4-BE49-F238E27FC236}">
                <a16:creationId xmlns:a16="http://schemas.microsoft.com/office/drawing/2014/main" id="{6B15D60C-D1F3-4E54-8D48-940175A883F0}"/>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E3AC8D30-85B9-4932-839E-900E5D7D08B4}"/>
              </a:ext>
            </a:extLst>
          </p:cNvPr>
          <p:cNvSpPr txBox="1">
            <a:spLocks/>
          </p:cNvSpPr>
          <p:nvPr userDrawn="1"/>
        </p:nvSpPr>
        <p:spPr>
          <a:xfrm>
            <a:off x="8602359" y="6372825"/>
            <a:ext cx="2743200" cy="365125"/>
          </a:xfrm>
          <a:prstGeom prst="rect">
            <a:avLst/>
          </a:prstGeom>
        </p:spPr>
        <p:txBody>
          <a:bodyPr/>
          <a:lstStyle>
            <a:defPPr>
              <a:defRPr lang="en-US"/>
            </a:defPPr>
            <a:lvl1pPr marL="0" algn="l" defTabSz="914400" rtl="0" eaLnBrk="1" latinLnBrk="0" hangingPunct="1">
              <a:defRPr sz="1600" b="1" kern="1200">
                <a:solidFill>
                  <a:schemeClr val="tx1"/>
                </a:solidFill>
                <a:latin typeface="Merriweather" panose="02000000000000000000" pitchFamily="2" charset="0"/>
                <a:ea typeface="+mn-ea"/>
                <a:cs typeface="Merriweather"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91CD08-BACF-4101-83D5-64C0C171084C}" type="slidenum">
              <a:rPr lang="en-US" smtClean="0"/>
              <a:pPr algn="r"/>
              <a:t>‹#›</a:t>
            </a:fld>
            <a:endParaRPr lang="en-US" dirty="0"/>
          </a:p>
        </p:txBody>
      </p:sp>
    </p:spTree>
    <p:extLst>
      <p:ext uri="{BB962C8B-B14F-4D97-AF65-F5344CB8AC3E}">
        <p14:creationId xmlns:p14="http://schemas.microsoft.com/office/powerpoint/2010/main" val="83558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1D04-8D51-4C6A-957B-103F12412687}"/>
              </a:ext>
            </a:extLst>
          </p:cNvPr>
          <p:cNvSpPr>
            <a:spLocks noGrp="1"/>
          </p:cNvSpPr>
          <p:nvPr>
            <p:ph type="title"/>
          </p:nvPr>
        </p:nvSpPr>
        <p:spPr>
          <a:xfrm>
            <a:off x="831851" y="1709740"/>
            <a:ext cx="10515600" cy="2852737"/>
          </a:xfrm>
        </p:spPr>
        <p:txBody>
          <a:bodyPr anchor="ctr"/>
          <a:lstStyle>
            <a:lvl1pPr algn="ctr">
              <a:defRPr sz="6000" b="1">
                <a:solidFill>
                  <a:srgbClr val="0070C0"/>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C2A6B28F-AA04-49E0-973A-8E3A329AC5FB}"/>
              </a:ext>
            </a:extLst>
          </p:cNvPr>
          <p:cNvSpPr>
            <a:spLocks noGrp="1"/>
          </p:cNvSpPr>
          <p:nvPr>
            <p:ph type="dt" sz="half" idx="10"/>
          </p:nvPr>
        </p:nvSpPr>
        <p:spPr/>
        <p:txBody>
          <a:bodyPr/>
          <a:lstStyle/>
          <a:p>
            <a:fld id="{66F4EE86-C052-4A34-8649-E443B2D034E1}" type="datetime1">
              <a:rPr lang="en-US" smtClean="0"/>
              <a:t>6/1/2021</a:t>
            </a:fld>
            <a:endParaRPr lang="en-US" dirty="0"/>
          </a:p>
        </p:txBody>
      </p:sp>
      <p:sp>
        <p:nvSpPr>
          <p:cNvPr id="5" name="Footer Placeholder 4">
            <a:extLst>
              <a:ext uri="{FF2B5EF4-FFF2-40B4-BE49-F238E27FC236}">
                <a16:creationId xmlns:a16="http://schemas.microsoft.com/office/drawing/2014/main" id="{9CEF7B52-1807-4034-8498-0455308C09B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7626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E68C9-CA1B-4B09-A439-6E7F359778FF}"/>
              </a:ext>
            </a:extLst>
          </p:cNvPr>
          <p:cNvSpPr>
            <a:spLocks noGrp="1"/>
          </p:cNvSpPr>
          <p:nvPr>
            <p:ph type="title"/>
          </p:nvPr>
        </p:nvSpPr>
        <p:spPr/>
        <p:txBody>
          <a:bodyPr/>
          <a:lstStyle>
            <a:lvl1pPr>
              <a:defRPr b="1" u="sng"/>
            </a:lvl1pPr>
          </a:lstStyle>
          <a:p>
            <a:r>
              <a:rPr lang="en-US" dirty="0"/>
              <a:t>Click to edit Master title style</a:t>
            </a:r>
          </a:p>
        </p:txBody>
      </p:sp>
      <p:sp>
        <p:nvSpPr>
          <p:cNvPr id="3" name="Content Placeholder 2">
            <a:extLst>
              <a:ext uri="{FF2B5EF4-FFF2-40B4-BE49-F238E27FC236}">
                <a16:creationId xmlns:a16="http://schemas.microsoft.com/office/drawing/2014/main" id="{512849EB-8AF0-45E1-A3A2-9A48F3ACE04C}"/>
              </a:ext>
            </a:extLst>
          </p:cNvPr>
          <p:cNvSpPr>
            <a:spLocks noGrp="1"/>
          </p:cNvSpPr>
          <p:nvPr>
            <p:ph sz="half" idx="1"/>
          </p:nvPr>
        </p:nvSpPr>
        <p:spPr>
          <a:xfrm>
            <a:off x="838200" y="1371600"/>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D591C25-C037-435C-891F-33AE902FD5A4}"/>
              </a:ext>
            </a:extLst>
          </p:cNvPr>
          <p:cNvSpPr>
            <a:spLocks noGrp="1"/>
          </p:cNvSpPr>
          <p:nvPr>
            <p:ph sz="half" idx="2"/>
          </p:nvPr>
        </p:nvSpPr>
        <p:spPr>
          <a:xfrm>
            <a:off x="6172200" y="1371600"/>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FF9BBC9-1B4E-4336-99DE-EBFC6768068E}"/>
              </a:ext>
            </a:extLst>
          </p:cNvPr>
          <p:cNvSpPr>
            <a:spLocks noGrp="1"/>
          </p:cNvSpPr>
          <p:nvPr>
            <p:ph type="dt" sz="half" idx="10"/>
          </p:nvPr>
        </p:nvSpPr>
        <p:spPr/>
        <p:txBody>
          <a:bodyPr/>
          <a:lstStyle/>
          <a:p>
            <a:fld id="{57A51B0B-0395-44DA-B20B-56DF077720CB}" type="datetime1">
              <a:rPr lang="en-US" smtClean="0"/>
              <a:t>6/1/2021</a:t>
            </a:fld>
            <a:endParaRPr lang="en-US" dirty="0"/>
          </a:p>
        </p:txBody>
      </p:sp>
      <p:sp>
        <p:nvSpPr>
          <p:cNvPr id="6" name="Footer Placeholder 5">
            <a:extLst>
              <a:ext uri="{FF2B5EF4-FFF2-40B4-BE49-F238E27FC236}">
                <a16:creationId xmlns:a16="http://schemas.microsoft.com/office/drawing/2014/main" id="{166EFD9D-977C-417D-8C5F-04540E8BA83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1511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EE05D-DD14-4516-9F24-1BBF917D8FBF}"/>
              </a:ext>
            </a:extLst>
          </p:cNvPr>
          <p:cNvSpPr>
            <a:spLocks noGrp="1"/>
          </p:cNvSpPr>
          <p:nvPr>
            <p:ph type="title" hasCustomPrompt="1"/>
          </p:nvPr>
        </p:nvSpPr>
        <p:spPr/>
        <p:txBody>
          <a:bodyPr/>
          <a:lstStyle>
            <a:lvl1pPr>
              <a:defRPr u="sng"/>
            </a:lvl1pPr>
          </a:lstStyle>
          <a:p>
            <a:r>
              <a:rPr lang="en-US" dirty="0"/>
              <a:t>Click to edit Master title style</a:t>
            </a:r>
            <a:br>
              <a:rPr lang="en-US" dirty="0"/>
            </a:br>
            <a:endParaRPr lang="en-US" dirty="0"/>
          </a:p>
        </p:txBody>
      </p:sp>
      <p:sp>
        <p:nvSpPr>
          <p:cNvPr id="3" name="Date Placeholder 2">
            <a:extLst>
              <a:ext uri="{FF2B5EF4-FFF2-40B4-BE49-F238E27FC236}">
                <a16:creationId xmlns:a16="http://schemas.microsoft.com/office/drawing/2014/main" id="{8D7C1143-8D2C-468A-AE9B-DDB4B86722AD}"/>
              </a:ext>
            </a:extLst>
          </p:cNvPr>
          <p:cNvSpPr>
            <a:spLocks noGrp="1"/>
          </p:cNvSpPr>
          <p:nvPr>
            <p:ph type="dt" sz="half" idx="10"/>
          </p:nvPr>
        </p:nvSpPr>
        <p:spPr/>
        <p:txBody>
          <a:bodyPr/>
          <a:lstStyle/>
          <a:p>
            <a:fld id="{27123EED-1AD5-4961-8DE1-D3EFF55FBF7D}" type="datetime1">
              <a:rPr lang="en-US" smtClean="0"/>
              <a:t>6/1/2021</a:t>
            </a:fld>
            <a:endParaRPr lang="en-US" dirty="0"/>
          </a:p>
        </p:txBody>
      </p:sp>
      <p:sp>
        <p:nvSpPr>
          <p:cNvPr id="4" name="Footer Placeholder 3">
            <a:extLst>
              <a:ext uri="{FF2B5EF4-FFF2-40B4-BE49-F238E27FC236}">
                <a16:creationId xmlns:a16="http://schemas.microsoft.com/office/drawing/2014/main" id="{763462C5-C9A6-4DBC-9225-24814DB6176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1154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31969-7522-4393-ABEB-2607FBC9FAD8}"/>
              </a:ext>
            </a:extLst>
          </p:cNvPr>
          <p:cNvSpPr>
            <a:spLocks noGrp="1"/>
          </p:cNvSpPr>
          <p:nvPr>
            <p:ph type="dt" sz="half" idx="10"/>
          </p:nvPr>
        </p:nvSpPr>
        <p:spPr/>
        <p:txBody>
          <a:bodyPr/>
          <a:lstStyle/>
          <a:p>
            <a:fld id="{565AA4CC-2396-498A-8AF3-B2E7F9999431}" type="datetime1">
              <a:rPr lang="en-US" smtClean="0"/>
              <a:t>6/1/2021</a:t>
            </a:fld>
            <a:endParaRPr lang="en-US" dirty="0"/>
          </a:p>
        </p:txBody>
      </p:sp>
      <p:sp>
        <p:nvSpPr>
          <p:cNvPr id="3" name="Footer Placeholder 2">
            <a:extLst>
              <a:ext uri="{FF2B5EF4-FFF2-40B4-BE49-F238E27FC236}">
                <a16:creationId xmlns:a16="http://schemas.microsoft.com/office/drawing/2014/main" id="{33F4FC9C-7650-4D9F-BC35-CE459273377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68018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rgbClr val="7A9AD4"/>
            </a:gs>
            <a:gs pos="18000">
              <a:srgbClr val="A5BBE2"/>
            </a:gs>
            <a:gs pos="0">
              <a:srgbClr val="D0DBF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4DD7C8-225A-48BB-BDBE-EED637114DAE}"/>
              </a:ext>
            </a:extLst>
          </p:cNvPr>
          <p:cNvSpPr>
            <a:spLocks noGrp="1"/>
          </p:cNvSpPr>
          <p:nvPr>
            <p:ph type="title"/>
          </p:nvPr>
        </p:nvSpPr>
        <p:spPr>
          <a:xfrm>
            <a:off x="838200" y="365128"/>
            <a:ext cx="10515600" cy="1048894"/>
          </a:xfrm>
          <a:prstGeom prst="rect">
            <a:avLst/>
          </a:prstGeom>
        </p:spPr>
        <p:txBody>
          <a:bodyPr vert="horz" lIns="91440" tIns="45720" rIns="91440" bIns="45720" rtlCol="0" anchor="t">
            <a:normAutofit/>
          </a:bodyPr>
          <a:lstStyle/>
          <a:p>
            <a:r>
              <a:rPr lang="en-US" dirty="0"/>
              <a:t>Click to edit Master title</a:t>
            </a:r>
          </a:p>
        </p:txBody>
      </p:sp>
      <p:sp>
        <p:nvSpPr>
          <p:cNvPr id="3" name="Text Placeholder 2">
            <a:extLst>
              <a:ext uri="{FF2B5EF4-FFF2-40B4-BE49-F238E27FC236}">
                <a16:creationId xmlns:a16="http://schemas.microsoft.com/office/drawing/2014/main" id="{F916F0B6-E852-47DE-B96B-58BD9E9F7BD3}"/>
              </a:ext>
            </a:extLst>
          </p:cNvPr>
          <p:cNvSpPr>
            <a:spLocks noGrp="1"/>
          </p:cNvSpPr>
          <p:nvPr>
            <p:ph type="body" idx="1"/>
          </p:nvPr>
        </p:nvSpPr>
        <p:spPr>
          <a:xfrm>
            <a:off x="838200" y="1371600"/>
            <a:ext cx="10515600" cy="45248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875A0D-334C-479B-A7AB-0E4927028B7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2260A-65C5-44DD-94FF-A6691B137906}" type="datetime1">
              <a:rPr lang="en-US" smtClean="0"/>
              <a:t>6/1/2021</a:t>
            </a:fld>
            <a:endParaRPr lang="en-US" dirty="0"/>
          </a:p>
        </p:txBody>
      </p:sp>
      <p:sp>
        <p:nvSpPr>
          <p:cNvPr id="5" name="Footer Placeholder 4">
            <a:extLst>
              <a:ext uri="{FF2B5EF4-FFF2-40B4-BE49-F238E27FC236}">
                <a16:creationId xmlns:a16="http://schemas.microsoft.com/office/drawing/2014/main" id="{B6DA03F9-B852-4EFA-9830-DA576FEB9C4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a:extLst>
              <a:ext uri="{FF2B5EF4-FFF2-40B4-BE49-F238E27FC236}">
                <a16:creationId xmlns:a16="http://schemas.microsoft.com/office/drawing/2014/main" id="{39CAB403-9115-473B-9307-BCDEE8E768C7}"/>
              </a:ext>
            </a:extLst>
          </p:cNvPr>
          <p:cNvSpPr txBox="1">
            <a:spLocks/>
          </p:cNvSpPr>
          <p:nvPr userDrawn="1"/>
        </p:nvSpPr>
        <p:spPr>
          <a:xfrm>
            <a:off x="8602359" y="6372825"/>
            <a:ext cx="2743200" cy="365125"/>
          </a:xfrm>
          <a:prstGeom prst="rect">
            <a:avLst/>
          </a:prstGeom>
        </p:spPr>
        <p:txBody>
          <a:bodyPr/>
          <a:lstStyle>
            <a:defPPr>
              <a:defRPr lang="en-US"/>
            </a:defPPr>
            <a:lvl1pPr marL="0" algn="l" defTabSz="914400" rtl="0" eaLnBrk="1" latinLnBrk="0" hangingPunct="1">
              <a:defRPr sz="1600" b="1" kern="1200">
                <a:solidFill>
                  <a:schemeClr val="tx1"/>
                </a:solidFill>
                <a:latin typeface="Merriweather" panose="02000000000000000000" pitchFamily="2" charset="0"/>
                <a:ea typeface="+mn-ea"/>
                <a:cs typeface="Merriweather"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91CD08-BACF-4101-83D5-64C0C171084C}" type="slidenum">
              <a:rPr lang="en-US" smtClean="0"/>
              <a:pPr algn="r"/>
              <a:t>‹#›</a:t>
            </a:fld>
            <a:endParaRPr lang="en-US" dirty="0"/>
          </a:p>
        </p:txBody>
      </p:sp>
    </p:spTree>
    <p:extLst>
      <p:ext uri="{BB962C8B-B14F-4D97-AF65-F5344CB8AC3E}">
        <p14:creationId xmlns:p14="http://schemas.microsoft.com/office/powerpoint/2010/main" val="322726204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hdr="0" ftr="0" dt="0"/>
  <p:txStyles>
    <p:titleStyle>
      <a:lvl1pPr algn="l" defTabSz="914377" rtl="0" eaLnBrk="1" latinLnBrk="0" hangingPunct="1">
        <a:lnSpc>
          <a:spcPct val="90000"/>
        </a:lnSpc>
        <a:spcBef>
          <a:spcPct val="0"/>
        </a:spcBef>
        <a:buNone/>
        <a:defRPr sz="3600" b="1" u="sng"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erriweather" panose="02000000000000000000" pitchFamily="2" charset="0"/>
          <a:ea typeface="+mn-ea"/>
          <a:cs typeface="Merriweather" panose="020000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panose="02000000000000000000" pitchFamily="2" charset="0"/>
          <a:ea typeface="+mn-ea"/>
          <a:cs typeface="Merriweather" panose="02000000000000000000"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panose="02000000000000000000" pitchFamily="2" charset="0"/>
          <a:ea typeface="+mn-ea"/>
          <a:cs typeface="Merriweather" panose="02000000000000000000"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panose="02000000000000000000" pitchFamily="2" charset="0"/>
          <a:ea typeface="+mn-ea"/>
          <a:cs typeface="Merriweather" panose="02000000000000000000"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panose="02000000000000000000" pitchFamily="2" charset="0"/>
          <a:ea typeface="+mn-ea"/>
          <a:cs typeface="Merriweather"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ballotpedia.org/State-by-state_redistricting_procedures#State-by-state_procedur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watch?v=KpamjJtXqF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enr.indianavoters.in.gov/site/index.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r.indianavoters.in.gov/site/index.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ats.indiana.edu/maptools/boundary.as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stats.indiana.edu/maptools/boundary.asp" TargetMode="Externa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stats.indiana.edu/maptools/boundary.as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stats.indiana.edu/maptools/boundary.as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owencenterforpublicaffairs.org/institutes/policy-research/hoosier-surve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mailto:redistrict1@lwv-bmc.org" TargetMode="External"/><Relationship Id="rId3" Type="http://schemas.openxmlformats.org/officeDocument/2006/relationships/hyperlink" Target="http://iga.in.gov/legislative/find-legislators/" TargetMode="External"/><Relationship Id="rId7" Type="http://schemas.openxmlformats.org/officeDocument/2006/relationships/hyperlink" Target="http://wayeo.egis.39dn.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lwv-bmc.org/subscriber" TargetMode="External"/><Relationship Id="rId5" Type="http://schemas.openxmlformats.org/officeDocument/2006/relationships/hyperlink" Target="https://www.allingordemocracy.org/" TargetMode="External"/><Relationship Id="rId4" Type="http://schemas.openxmlformats.org/officeDocument/2006/relationships/hyperlink" Target="https://www.commoncause.org/indiana/"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districtr.org/indiana" TargetMode="External"/><Relationship Id="rId13" Type="http://schemas.openxmlformats.org/officeDocument/2006/relationships/hyperlink" Target="http://redrawingthelines.sitewrench.com/" TargetMode="External"/><Relationship Id="rId3" Type="http://schemas.openxmlformats.org/officeDocument/2006/relationships/hyperlink" Target="https://www.allinfordemocracy.org/" TargetMode="External"/><Relationship Id="rId7" Type="http://schemas.openxmlformats.org/officeDocument/2006/relationships/hyperlink" Target="https://youtu.be/1s6erd5MbEY" TargetMode="External"/><Relationship Id="rId12" Type="http://schemas.openxmlformats.org/officeDocument/2006/relationships/hyperlink" Target="https://documentcloud.adobe.com/link/track?uri=urn:aaid:scds:US:d2d3a23b-98cf-4d90-8a38-0c9937317268"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commoncause.org/indiana/" TargetMode="External"/><Relationship Id="rId11" Type="http://schemas.openxmlformats.org/officeDocument/2006/relationships/hyperlink" Target="https://www.lwv-bmc.org/redistricting-reform" TargetMode="External"/><Relationship Id="rId5" Type="http://schemas.openxmlformats.org/officeDocument/2006/relationships/hyperlink" Target="https://www.brennancenter.org/our-work/analysis-opinion/why-redistricting-matters" TargetMode="External"/><Relationship Id="rId15" Type="http://schemas.openxmlformats.org/officeDocument/2006/relationships/hyperlink" Target="https://gerrymander.princeton.edu/" TargetMode="External"/><Relationship Id="rId10" Type="http://schemas.openxmlformats.org/officeDocument/2006/relationships/hyperlink" Target="https://tinyurl.com/Indiana-Can-Have-Fair-Maps" TargetMode="External"/><Relationship Id="rId4" Type="http://schemas.openxmlformats.org/officeDocument/2006/relationships/hyperlink" Target="http://ballotpedia.org/Portal:Redistricting" TargetMode="External"/><Relationship Id="rId9" Type="http://schemas.openxmlformats.org/officeDocument/2006/relationships/hyperlink" Target="https://www.youtube.com/watch/ieB3ukWB3tQ?reload=9" TargetMode="External"/><Relationship Id="rId14" Type="http://schemas.openxmlformats.org/officeDocument/2006/relationships/hyperlink" Target="tinyurl.com/d2uepmi1"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BFC94-6868-4984-8128-67613DC12734}"/>
              </a:ext>
            </a:extLst>
          </p:cNvPr>
          <p:cNvSpPr>
            <a:spLocks noGrp="1"/>
          </p:cNvSpPr>
          <p:nvPr>
            <p:ph type="ctrTitle"/>
          </p:nvPr>
        </p:nvSpPr>
        <p:spPr/>
        <p:txBody>
          <a:bodyPr anchor="ctr"/>
          <a:lstStyle/>
          <a:p>
            <a:r>
              <a:rPr lang="en-US" dirty="0"/>
              <a:t>Working for Fair Voting Maps </a:t>
            </a:r>
            <a:br>
              <a:rPr lang="en-US" dirty="0"/>
            </a:br>
            <a:r>
              <a:rPr lang="en-US" dirty="0"/>
              <a:t>in Indiana</a:t>
            </a:r>
          </a:p>
        </p:txBody>
      </p:sp>
      <p:sp>
        <p:nvSpPr>
          <p:cNvPr id="4" name="Subtitle 2">
            <a:extLst>
              <a:ext uri="{FF2B5EF4-FFF2-40B4-BE49-F238E27FC236}">
                <a16:creationId xmlns:a16="http://schemas.microsoft.com/office/drawing/2014/main" id="{63202936-90B9-4FA5-9B7B-0484D260967E}"/>
              </a:ext>
            </a:extLst>
          </p:cNvPr>
          <p:cNvSpPr>
            <a:spLocks noGrp="1"/>
          </p:cNvSpPr>
          <p:nvPr>
            <p:ph type="subTitle" idx="1"/>
          </p:nvPr>
        </p:nvSpPr>
        <p:spPr>
          <a:xfrm>
            <a:off x="1600200" y="3263040"/>
            <a:ext cx="9144000" cy="1145067"/>
          </a:xfrm>
        </p:spPr>
        <p:txBody>
          <a:bodyPr>
            <a:normAutofit/>
          </a:bodyPr>
          <a:lstStyle/>
          <a:p>
            <a:r>
              <a:rPr lang="en-US" sz="1800" dirty="0">
                <a:solidFill>
                  <a:srgbClr val="0070C0"/>
                </a:solidFill>
              </a:rPr>
              <a:t>The League of Women Voters, a nonpartisan political organization, encourages informed and active participation in government, works to increase understanding of major public policy issues, and influences public policy through advocacy and education.</a:t>
            </a:r>
            <a:endParaRPr lang="en-US" sz="1800" dirty="0"/>
          </a:p>
        </p:txBody>
      </p:sp>
      <p:pic>
        <p:nvPicPr>
          <p:cNvPr id="5" name="Picture 4" descr="Text&#10;&#10;Description automatically generated">
            <a:extLst>
              <a:ext uri="{FF2B5EF4-FFF2-40B4-BE49-F238E27FC236}">
                <a16:creationId xmlns:a16="http://schemas.microsoft.com/office/drawing/2014/main" id="{60BE50AB-05A4-4EAB-8EAB-55D8131FD5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25" y="784556"/>
            <a:ext cx="4500225" cy="672104"/>
          </a:xfrm>
          <a:prstGeom prst="rect">
            <a:avLst/>
          </a:prstGeom>
        </p:spPr>
      </p:pic>
      <p:sp>
        <p:nvSpPr>
          <p:cNvPr id="6" name="Subtitle 2">
            <a:extLst>
              <a:ext uri="{FF2B5EF4-FFF2-40B4-BE49-F238E27FC236}">
                <a16:creationId xmlns:a16="http://schemas.microsoft.com/office/drawing/2014/main" id="{269A69AC-7CE3-4C35-973A-D77F9C91C5A3}"/>
              </a:ext>
            </a:extLst>
          </p:cNvPr>
          <p:cNvSpPr txBox="1">
            <a:spLocks/>
          </p:cNvSpPr>
          <p:nvPr/>
        </p:nvSpPr>
        <p:spPr>
          <a:xfrm>
            <a:off x="1336433" y="4648374"/>
            <a:ext cx="9407769" cy="5280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erriweather" panose="02000000000000000000" pitchFamily="2" charset="0"/>
                <a:ea typeface="+mn-ea"/>
                <a:cs typeface="Merriweather"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erriweather" panose="02000000000000000000" pitchFamily="2" charset="0"/>
                <a:ea typeface="+mn-ea"/>
                <a:cs typeface="Merriweather" panose="02000000000000000000" pitchFamily="2"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erriweather" panose="02000000000000000000" pitchFamily="2" charset="0"/>
                <a:ea typeface="+mn-ea"/>
                <a:cs typeface="Merriweather" panose="02000000000000000000" pitchFamily="2"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erriweather" panose="02000000000000000000" pitchFamily="2" charset="0"/>
                <a:ea typeface="+mn-ea"/>
                <a:cs typeface="Merriweather" panose="02000000000000000000" pitchFamily="2"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erriweather" panose="02000000000000000000" pitchFamily="2" charset="0"/>
                <a:ea typeface="+mn-ea"/>
                <a:cs typeface="Merriweather" panose="02000000000000000000"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Please Use “Mute” </a:t>
            </a:r>
            <a:r>
              <a:rPr lang="en-US" b="1" dirty="0">
                <a:latin typeface="Calibri Light" panose="020F0302020204030204" pitchFamily="34" charset="0"/>
                <a:cs typeface="Calibri Light" panose="020F0302020204030204" pitchFamily="34" charset="0"/>
              </a:rPr>
              <a:t>• </a:t>
            </a:r>
            <a:r>
              <a:rPr lang="en-US" b="1" dirty="0"/>
              <a:t> Turn Off Video &amp; Other Applications</a:t>
            </a:r>
          </a:p>
        </p:txBody>
      </p:sp>
      <p:sp>
        <p:nvSpPr>
          <p:cNvPr id="7" name="Subtitle 2">
            <a:extLst>
              <a:ext uri="{FF2B5EF4-FFF2-40B4-BE49-F238E27FC236}">
                <a16:creationId xmlns:a16="http://schemas.microsoft.com/office/drawing/2014/main" id="{33E632F1-CAE0-4CE3-A68C-E658B993D705}"/>
              </a:ext>
            </a:extLst>
          </p:cNvPr>
          <p:cNvSpPr txBox="1">
            <a:spLocks/>
          </p:cNvSpPr>
          <p:nvPr/>
        </p:nvSpPr>
        <p:spPr>
          <a:xfrm>
            <a:off x="1106425" y="5358712"/>
            <a:ext cx="9815575" cy="7147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erriweather" panose="02000000000000000000" pitchFamily="2" charset="0"/>
                <a:ea typeface="+mn-ea"/>
                <a:cs typeface="Merriweather"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erriweather" panose="02000000000000000000" pitchFamily="2" charset="0"/>
                <a:ea typeface="+mn-ea"/>
                <a:cs typeface="Merriweather" panose="02000000000000000000" pitchFamily="2"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erriweather" panose="02000000000000000000" pitchFamily="2" charset="0"/>
                <a:ea typeface="+mn-ea"/>
                <a:cs typeface="Merriweather" panose="02000000000000000000" pitchFamily="2"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erriweather" panose="02000000000000000000" pitchFamily="2" charset="0"/>
                <a:ea typeface="+mn-ea"/>
                <a:cs typeface="Merriweather" panose="02000000000000000000" pitchFamily="2"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erriweather" panose="02000000000000000000" pitchFamily="2" charset="0"/>
                <a:ea typeface="+mn-ea"/>
                <a:cs typeface="Merriweather" panose="02000000000000000000"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rgbClr val="0070C0"/>
                </a:solidFill>
              </a:rPr>
              <a:t>Presented by Andrea </a:t>
            </a:r>
            <a:r>
              <a:rPr lang="en-US" sz="1800" dirty="0" err="1">
                <a:solidFill>
                  <a:srgbClr val="0070C0"/>
                </a:solidFill>
              </a:rPr>
              <a:t>Kleesattel</a:t>
            </a:r>
            <a:r>
              <a:rPr lang="en-US" sz="1800" dirty="0">
                <a:solidFill>
                  <a:srgbClr val="0070C0"/>
                </a:solidFill>
              </a:rPr>
              <a:t>, </a:t>
            </a:r>
            <a:r>
              <a:rPr lang="en-US" sz="1800" dirty="0" err="1">
                <a:solidFill>
                  <a:srgbClr val="0070C0"/>
                </a:solidFill>
              </a:rPr>
              <a:t>Shulana</a:t>
            </a:r>
            <a:r>
              <a:rPr lang="en-US" sz="1800" dirty="0">
                <a:solidFill>
                  <a:srgbClr val="0070C0"/>
                </a:solidFill>
              </a:rPr>
              <a:t> </a:t>
            </a:r>
            <a:r>
              <a:rPr lang="en-US" sz="1800" dirty="0" err="1">
                <a:solidFill>
                  <a:srgbClr val="0070C0"/>
                </a:solidFill>
              </a:rPr>
              <a:t>Kpabar</a:t>
            </a:r>
            <a:r>
              <a:rPr lang="en-US" sz="1800" dirty="0">
                <a:solidFill>
                  <a:srgbClr val="0070C0"/>
                </a:solidFill>
              </a:rPr>
              <a:t>, Jim Allison and Ben Brabson</a:t>
            </a:r>
          </a:p>
        </p:txBody>
      </p:sp>
    </p:spTree>
    <p:extLst>
      <p:ext uri="{BB962C8B-B14F-4D97-AF65-F5344CB8AC3E}">
        <p14:creationId xmlns:p14="http://schemas.microsoft.com/office/powerpoint/2010/main" val="296737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F178-FC37-4AE7-9C04-A9A73D03A4B0}"/>
              </a:ext>
            </a:extLst>
          </p:cNvPr>
          <p:cNvSpPr>
            <a:spLocks noGrp="1"/>
          </p:cNvSpPr>
          <p:nvPr>
            <p:ph type="title"/>
          </p:nvPr>
        </p:nvSpPr>
        <p:spPr/>
        <p:txBody>
          <a:bodyPr anchor="t">
            <a:normAutofit fontScale="90000"/>
          </a:bodyPr>
          <a:lstStyle/>
          <a:p>
            <a:r>
              <a:rPr lang="en-US" sz="3600" b="1" u="sng" dirty="0">
                <a:latin typeface="Lato" panose="020F0502020204030203" pitchFamily="34" charset="0"/>
                <a:ea typeface="Lato" panose="020F0502020204030203" pitchFamily="34" charset="0"/>
                <a:cs typeface="Lato" panose="020F0502020204030203" pitchFamily="34" charset="0"/>
              </a:rPr>
              <a:t>The Redistricting Process Involves . . .</a:t>
            </a:r>
            <a:br>
              <a:rPr lang="en-US" sz="3600" b="1" u="sng" dirty="0">
                <a:latin typeface="Lato" panose="020F0502020204030203" pitchFamily="34" charset="0"/>
                <a:ea typeface="Lato" panose="020F0502020204030203" pitchFamily="34" charset="0"/>
                <a:cs typeface="Lato" panose="020F0502020204030203" pitchFamily="34" charset="0"/>
              </a:rPr>
            </a:br>
            <a:endParaRPr lang="en-US" dirty="0"/>
          </a:p>
        </p:txBody>
      </p:sp>
      <p:sp>
        <p:nvSpPr>
          <p:cNvPr id="6" name="Content Placeholder 1">
            <a:extLst>
              <a:ext uri="{FF2B5EF4-FFF2-40B4-BE49-F238E27FC236}">
                <a16:creationId xmlns:a16="http://schemas.microsoft.com/office/drawing/2014/main" id="{FC0303EF-6AD6-4D52-8276-B2A1BA29B323}"/>
              </a:ext>
            </a:extLst>
          </p:cNvPr>
          <p:cNvSpPr txBox="1">
            <a:spLocks/>
          </p:cNvSpPr>
          <p:nvPr/>
        </p:nvSpPr>
        <p:spPr>
          <a:xfrm>
            <a:off x="4835337" y="1371600"/>
            <a:ext cx="7167759" cy="41892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rriweathe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rriweathe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rriweathe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rriweath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Drawing maps of voting district boundaries occurs: </a:t>
            </a:r>
          </a:p>
          <a:p>
            <a:pPr lvl="1"/>
            <a:r>
              <a:rPr lang="en-US" sz="2800" dirty="0"/>
              <a:t>every 10 years </a:t>
            </a:r>
          </a:p>
          <a:p>
            <a:pPr lvl="1"/>
            <a:r>
              <a:rPr lang="en-US" sz="2800" dirty="0"/>
              <a:t>after the U.S. Census.</a:t>
            </a:r>
            <a:br>
              <a:rPr lang="en-US" sz="2800" dirty="0"/>
            </a:br>
            <a:endParaRPr lang="en-US" sz="2800" dirty="0"/>
          </a:p>
          <a:p>
            <a:pPr marL="0" indent="0">
              <a:buNone/>
            </a:pPr>
            <a:r>
              <a:rPr lang="en-US" dirty="0"/>
              <a:t>Federal law requires:</a:t>
            </a:r>
          </a:p>
          <a:p>
            <a:pPr lvl="1"/>
            <a:r>
              <a:rPr lang="en-US" sz="2800" dirty="0"/>
              <a:t>districts to have </a:t>
            </a:r>
            <a:br>
              <a:rPr lang="en-US" sz="2800" dirty="0"/>
            </a:br>
            <a:r>
              <a:rPr lang="en-US" sz="2800" dirty="0"/>
              <a:t>roughly equal populations.</a:t>
            </a:r>
          </a:p>
          <a:p>
            <a:pPr lvl="1"/>
            <a:r>
              <a:rPr lang="en-US" sz="2800" dirty="0"/>
              <a:t>districts must be redrawn to account for changes in populations since the last census.</a:t>
            </a:r>
          </a:p>
          <a:p>
            <a:pPr marL="0" indent="0">
              <a:buNone/>
            </a:pPr>
            <a:endParaRPr lang="en-US" dirty="0">
              <a:cs typeface="Arial" panose="020B0604020202020204" pitchFamily="34" charset="0"/>
            </a:endParaRPr>
          </a:p>
        </p:txBody>
      </p:sp>
      <p:pic>
        <p:nvPicPr>
          <p:cNvPr id="7" name="Picture 6">
            <a:extLst>
              <a:ext uri="{FF2B5EF4-FFF2-40B4-BE49-F238E27FC236}">
                <a16:creationId xmlns:a16="http://schemas.microsoft.com/office/drawing/2014/main" id="{F30E0A5F-11C8-4E71-886E-D22B67700DB6}"/>
              </a:ext>
            </a:extLst>
          </p:cNvPr>
          <p:cNvPicPr/>
          <p:nvPr/>
        </p:nvPicPr>
        <p:blipFill>
          <a:blip r:embed="rId3">
            <a:extLst>
              <a:ext uri="{28A0092B-C50C-407E-A947-70E740481C1C}">
                <a14:useLocalDpi xmlns:a14="http://schemas.microsoft.com/office/drawing/2010/main" val="0"/>
              </a:ext>
            </a:extLst>
          </a:blip>
          <a:srcRect/>
          <a:stretch/>
        </p:blipFill>
        <p:spPr>
          <a:xfrm>
            <a:off x="838201" y="1371600"/>
            <a:ext cx="3424647" cy="2721692"/>
          </a:xfrm>
          <a:prstGeom prst="rect">
            <a:avLst/>
          </a:prstGeom>
          <a:ln w="12700">
            <a:solidFill>
              <a:prstClr val="black"/>
            </a:solidFill>
          </a:ln>
        </p:spPr>
      </p:pic>
    </p:spTree>
    <p:extLst>
      <p:ext uri="{BB962C8B-B14F-4D97-AF65-F5344CB8AC3E}">
        <p14:creationId xmlns:p14="http://schemas.microsoft.com/office/powerpoint/2010/main" val="337845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F178-FC37-4AE7-9C04-A9A73D03A4B0}"/>
              </a:ext>
            </a:extLst>
          </p:cNvPr>
          <p:cNvSpPr>
            <a:spLocks noGrp="1"/>
          </p:cNvSpPr>
          <p:nvPr>
            <p:ph type="title"/>
          </p:nvPr>
        </p:nvSpPr>
        <p:spPr>
          <a:xfrm>
            <a:off x="838199" y="365128"/>
            <a:ext cx="11061751" cy="1048894"/>
          </a:xfrm>
        </p:spPr>
        <p:txBody>
          <a:bodyPr anchor="t">
            <a:normAutofit/>
          </a:bodyPr>
          <a:lstStyle/>
          <a:p>
            <a:r>
              <a:rPr lang="en-US" sz="3000" b="1" u="sng" dirty="0">
                <a:latin typeface="Lato" panose="020F0502020204030203" pitchFamily="34" charset="0"/>
                <a:ea typeface="Lato" panose="020F0502020204030203" pitchFamily="34" charset="0"/>
                <a:cs typeface="Lato" panose="020F0502020204030203" pitchFamily="34" charset="0"/>
              </a:rPr>
              <a:t>Like Many Others, Indiana’s Legislature Does the Redistricting</a:t>
            </a:r>
            <a:endParaRPr lang="en-US" sz="3000" dirty="0"/>
          </a:p>
        </p:txBody>
      </p:sp>
      <p:sp>
        <p:nvSpPr>
          <p:cNvPr id="8" name="Content Placeholder 1">
            <a:extLst>
              <a:ext uri="{FF2B5EF4-FFF2-40B4-BE49-F238E27FC236}">
                <a16:creationId xmlns:a16="http://schemas.microsoft.com/office/drawing/2014/main" id="{2C0452FB-4048-4DC5-BD0D-251D0D716988}"/>
              </a:ext>
            </a:extLst>
          </p:cNvPr>
          <p:cNvSpPr txBox="1">
            <a:spLocks/>
          </p:cNvSpPr>
          <p:nvPr/>
        </p:nvSpPr>
        <p:spPr>
          <a:xfrm>
            <a:off x="5360604" y="1371600"/>
            <a:ext cx="6539347" cy="2780923"/>
          </a:xfrm>
          <a:prstGeom prst="rect">
            <a:avLst/>
          </a:prstGeom>
        </p:spPr>
        <p:txBody>
          <a:bodyPr vert="horz" lIns="91440" tIns="45720" rIns="91440" bIns="45720" rtlCol="0">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solidFill>
                  <a:srgbClr val="FF0000"/>
                </a:solidFill>
              </a:rPr>
              <a:t> </a:t>
            </a:r>
            <a:r>
              <a:rPr lang="en-US" sz="2800" b="1" dirty="0">
                <a:solidFill>
                  <a:srgbClr val="C00000"/>
                </a:solidFill>
              </a:rPr>
              <a:t>Indiana’s Legislature Is Responsible:</a:t>
            </a:r>
            <a:br>
              <a:rPr lang="en-US" sz="3000" dirty="0"/>
            </a:br>
            <a:endParaRPr lang="en-US" sz="3000" dirty="0"/>
          </a:p>
          <a:p>
            <a:pPr marL="401629" lvl="1"/>
            <a:r>
              <a:rPr lang="en-US" sz="2600" dirty="0"/>
              <a:t>Speaker of the House</a:t>
            </a:r>
          </a:p>
          <a:p>
            <a:pPr marL="401629" lvl="1"/>
            <a:r>
              <a:rPr lang="en-US" sz="2600" dirty="0"/>
              <a:t>President Pro Tempore of the Senate</a:t>
            </a:r>
          </a:p>
          <a:p>
            <a:pPr marL="401629" lvl="1"/>
            <a:r>
              <a:rPr lang="en-US" sz="2600" dirty="0"/>
              <a:t>Chair of the Senate Committee on Elections</a:t>
            </a:r>
          </a:p>
          <a:p>
            <a:pPr marL="401629" lvl="1"/>
            <a:r>
              <a:rPr lang="en-US" sz="2600" dirty="0"/>
              <a:t>Chair of the House Committee on Elections </a:t>
            </a:r>
            <a:br>
              <a:rPr lang="en-US" sz="2600" dirty="0"/>
            </a:br>
            <a:r>
              <a:rPr lang="en-US" sz="2600" dirty="0"/>
              <a:t>and Apportionment</a:t>
            </a:r>
          </a:p>
          <a:p>
            <a:pPr marL="401629" lvl="1"/>
            <a:r>
              <a:rPr lang="en-US" sz="2600" dirty="0"/>
              <a:t>A gubernatorial appointee</a:t>
            </a:r>
          </a:p>
          <a:p>
            <a:pPr marL="401629" lvl="1"/>
            <a:endParaRPr lang="en-US" sz="2600" dirty="0"/>
          </a:p>
          <a:p>
            <a:pPr marL="401629" lvl="1"/>
            <a:endParaRPr lang="en-US" sz="2600" dirty="0"/>
          </a:p>
          <a:p>
            <a:pPr marL="173034" lvl="1" indent="0">
              <a:buFont typeface="Arial" panose="020B0604020202020204" pitchFamily="34" charset="0"/>
              <a:buNone/>
            </a:pPr>
            <a:endParaRPr lang="en-US" sz="2600" dirty="0"/>
          </a:p>
          <a:p>
            <a:pPr marL="393182" lvl="1" indent="0">
              <a:buFont typeface="Arial" panose="020B0604020202020204" pitchFamily="34" charset="0"/>
              <a:buNone/>
            </a:pPr>
            <a:endParaRPr lang="en-US" sz="1400" dirty="0"/>
          </a:p>
        </p:txBody>
      </p:sp>
      <p:pic>
        <p:nvPicPr>
          <p:cNvPr id="9" name="Picture 8">
            <a:extLst>
              <a:ext uri="{FF2B5EF4-FFF2-40B4-BE49-F238E27FC236}">
                <a16:creationId xmlns:a16="http://schemas.microsoft.com/office/drawing/2014/main" id="{AA8F6F4D-C47E-4CFF-9475-028705776ACD}"/>
              </a:ext>
            </a:extLst>
          </p:cNvPr>
          <p:cNvPicPr>
            <a:picLocks noChangeAspect="1"/>
          </p:cNvPicPr>
          <p:nvPr/>
        </p:nvPicPr>
        <p:blipFill>
          <a:blip r:embed="rId3"/>
          <a:stretch>
            <a:fillRect/>
          </a:stretch>
        </p:blipFill>
        <p:spPr>
          <a:xfrm>
            <a:off x="841248" y="1371600"/>
            <a:ext cx="4300728" cy="2780924"/>
          </a:xfrm>
          <a:prstGeom prst="rect">
            <a:avLst/>
          </a:prstGeom>
          <a:ln>
            <a:solidFill>
              <a:prstClr val="black"/>
            </a:solidFill>
          </a:ln>
        </p:spPr>
      </p:pic>
      <p:sp>
        <p:nvSpPr>
          <p:cNvPr id="10" name="TextBox 9">
            <a:extLst>
              <a:ext uri="{FF2B5EF4-FFF2-40B4-BE49-F238E27FC236}">
                <a16:creationId xmlns:a16="http://schemas.microsoft.com/office/drawing/2014/main" id="{B48B4A36-096E-4400-A6F3-8F56A08DE48F}"/>
              </a:ext>
            </a:extLst>
          </p:cNvPr>
          <p:cNvSpPr txBox="1"/>
          <p:nvPr/>
        </p:nvSpPr>
        <p:spPr>
          <a:xfrm>
            <a:off x="669470" y="5682339"/>
            <a:ext cx="4980216" cy="307777"/>
          </a:xfrm>
          <a:prstGeom prst="rect">
            <a:avLst/>
          </a:prstGeom>
          <a:noFill/>
        </p:spPr>
        <p:txBody>
          <a:bodyPr wrap="square" rtlCol="0">
            <a:spAutoFit/>
          </a:bodyPr>
          <a:lstStyle/>
          <a:p>
            <a:r>
              <a:rPr lang="en-US" sz="1400" dirty="0">
                <a:latin typeface="Lato" panose="020F0502020204030203" pitchFamily="34" charset="0"/>
                <a:ea typeface="Lato" panose="020F0502020204030203" pitchFamily="34" charset="0"/>
                <a:cs typeface="Lato" panose="020F0502020204030203" pitchFamily="34" charset="0"/>
              </a:rPr>
              <a:t>Source: </a:t>
            </a:r>
            <a:r>
              <a:rPr lang="en-US" sz="1400" dirty="0">
                <a:latin typeface="Lato" panose="020F0502020204030203"/>
                <a:hlinkClick r:id="rId4"/>
              </a:rPr>
              <a:t>State-by-state redistricting procedures - Ballotpedia</a:t>
            </a:r>
            <a:endParaRPr lang="en-US" sz="1400" dirty="0">
              <a:latin typeface="Lato" panose="020F0502020204030203"/>
            </a:endParaRPr>
          </a:p>
        </p:txBody>
      </p:sp>
    </p:spTree>
    <p:extLst>
      <p:ext uri="{BB962C8B-B14F-4D97-AF65-F5344CB8AC3E}">
        <p14:creationId xmlns:p14="http://schemas.microsoft.com/office/powerpoint/2010/main" val="843478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A1DD01-7EBD-46D4-8525-F613D3C59F6A}"/>
              </a:ext>
            </a:extLst>
          </p:cNvPr>
          <p:cNvSpPr>
            <a:spLocks noGrp="1"/>
          </p:cNvSpPr>
          <p:nvPr>
            <p:ph type="title"/>
          </p:nvPr>
        </p:nvSpPr>
        <p:spPr/>
        <p:txBody>
          <a:bodyPr anchor="t">
            <a:normAutofit fontScale="90000"/>
          </a:bodyPr>
          <a:lstStyle/>
          <a:p>
            <a:r>
              <a:rPr lang="en-US" dirty="0"/>
              <a:t>Redistricting to Advantage One Party:  Gerrymandering</a:t>
            </a:r>
            <a:endParaRPr lang="en-US" b="1" u="sng" dirty="0"/>
          </a:p>
        </p:txBody>
      </p:sp>
      <p:sp>
        <p:nvSpPr>
          <p:cNvPr id="10" name="Content Placeholder 1">
            <a:extLst>
              <a:ext uri="{FF2B5EF4-FFF2-40B4-BE49-F238E27FC236}">
                <a16:creationId xmlns:a16="http://schemas.microsoft.com/office/drawing/2014/main" id="{49C39EEA-2D8C-4D7F-A268-27A854C1B57F}"/>
              </a:ext>
            </a:extLst>
          </p:cNvPr>
          <p:cNvSpPr txBox="1">
            <a:spLocks/>
          </p:cNvSpPr>
          <p:nvPr/>
        </p:nvSpPr>
        <p:spPr>
          <a:xfrm>
            <a:off x="838201" y="5788152"/>
            <a:ext cx="3407959" cy="447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dirty="0"/>
          </a:p>
        </p:txBody>
      </p:sp>
      <p:sp>
        <p:nvSpPr>
          <p:cNvPr id="9" name="Content Placeholder 1">
            <a:extLst>
              <a:ext uri="{FF2B5EF4-FFF2-40B4-BE49-F238E27FC236}">
                <a16:creationId xmlns:a16="http://schemas.microsoft.com/office/drawing/2014/main" id="{7D5B0212-42E0-47AE-954B-56F3CF394BD5}"/>
              </a:ext>
            </a:extLst>
          </p:cNvPr>
          <p:cNvSpPr txBox="1">
            <a:spLocks/>
          </p:cNvSpPr>
          <p:nvPr/>
        </p:nvSpPr>
        <p:spPr>
          <a:xfrm>
            <a:off x="6172200" y="1371600"/>
            <a:ext cx="5089635" cy="47160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dirty="0"/>
              <a:t>Both parties gerrymander. </a:t>
            </a:r>
          </a:p>
          <a:p>
            <a:pPr marL="0" indent="0">
              <a:spcBef>
                <a:spcPts val="0"/>
              </a:spcBef>
              <a:buNone/>
            </a:pPr>
            <a:endParaRPr lang="en-US" dirty="0"/>
          </a:p>
          <a:p>
            <a:pPr>
              <a:spcBef>
                <a:spcPts val="0"/>
              </a:spcBef>
            </a:pPr>
            <a:r>
              <a:rPr lang="en-US" dirty="0"/>
              <a:t>Maryland is an example of </a:t>
            </a:r>
          </a:p>
          <a:p>
            <a:pPr marL="225425" indent="0">
              <a:spcBef>
                <a:spcPts val="0"/>
              </a:spcBef>
              <a:buNone/>
            </a:pPr>
            <a:r>
              <a:rPr lang="en-US" dirty="0"/>
              <a:t>a Democrat-controlled </a:t>
            </a:r>
          </a:p>
          <a:p>
            <a:pPr marL="225425" indent="0">
              <a:spcBef>
                <a:spcPts val="0"/>
              </a:spcBef>
              <a:buNone/>
            </a:pPr>
            <a:r>
              <a:rPr lang="en-US" dirty="0"/>
              <a:t>legislature limiting the </a:t>
            </a:r>
            <a:br>
              <a:rPr lang="en-US" dirty="0"/>
            </a:br>
            <a:r>
              <a:rPr lang="en-US" dirty="0"/>
              <a:t>impact of Republican votes.</a:t>
            </a:r>
          </a:p>
          <a:p>
            <a:pPr marL="0" indent="0">
              <a:buNone/>
            </a:pPr>
            <a:endParaRPr lang="en-US" sz="800" dirty="0"/>
          </a:p>
          <a:p>
            <a:r>
              <a:rPr lang="en-US" dirty="0"/>
              <a:t>In 2010, Project REDMAP targeted Indiana’s House of Representatives.</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latin typeface="+mn-lt"/>
            </a:endParaRPr>
          </a:p>
          <a:p>
            <a:pPr marL="0" indent="0">
              <a:buNone/>
            </a:pPr>
            <a:r>
              <a:rPr lang="en-US" dirty="0">
                <a:latin typeface="+mn-lt"/>
              </a:rPr>
              <a:t> </a:t>
            </a:r>
          </a:p>
          <a:p>
            <a:pPr marL="0" indent="0">
              <a:buNone/>
            </a:pPr>
            <a:endParaRPr lang="en-US" dirty="0">
              <a:latin typeface="+mn-lt"/>
            </a:endParaRPr>
          </a:p>
          <a:p>
            <a:pPr marL="0" indent="0">
              <a:buNone/>
            </a:pPr>
            <a:endParaRPr lang="en-US" dirty="0">
              <a:latin typeface="+mn-lt"/>
            </a:endParaRPr>
          </a:p>
          <a:p>
            <a:pPr marL="0" indent="0">
              <a:buNone/>
            </a:pPr>
            <a:endParaRPr lang="en-US" dirty="0">
              <a:latin typeface="+mn-lt"/>
            </a:endParaRPr>
          </a:p>
          <a:p>
            <a:pPr marL="0" indent="0">
              <a:buNone/>
            </a:pPr>
            <a:endParaRPr lang="en-US" dirty="0">
              <a:latin typeface="+mn-lt"/>
            </a:endParaRPr>
          </a:p>
          <a:p>
            <a:pPr marL="393182" lvl="1" indent="0">
              <a:buNone/>
            </a:pPr>
            <a:endParaRPr lang="en-US" dirty="0"/>
          </a:p>
        </p:txBody>
      </p:sp>
      <p:pic>
        <p:nvPicPr>
          <p:cNvPr id="6" name="Picture 5">
            <a:extLst>
              <a:ext uri="{FF2B5EF4-FFF2-40B4-BE49-F238E27FC236}">
                <a16:creationId xmlns:a16="http://schemas.microsoft.com/office/drawing/2014/main" id="{6C4D2D17-1DE9-41F3-84C2-40B2AC0F3C36}"/>
              </a:ext>
            </a:extLst>
          </p:cNvPr>
          <p:cNvPicPr>
            <a:picLocks noChangeAspect="1"/>
          </p:cNvPicPr>
          <p:nvPr/>
        </p:nvPicPr>
        <p:blipFill rotWithShape="1">
          <a:blip r:embed="rId3">
            <a:extLst>
              <a:ext uri="{28A0092B-C50C-407E-A947-70E740481C1C}">
                <a14:useLocalDpi xmlns:a14="http://schemas.microsoft.com/office/drawing/2010/main" val="0"/>
              </a:ext>
            </a:extLst>
          </a:blip>
          <a:srcRect b="6765"/>
          <a:stretch/>
        </p:blipFill>
        <p:spPr>
          <a:xfrm>
            <a:off x="838200" y="1371600"/>
            <a:ext cx="4797537" cy="2837145"/>
          </a:xfrm>
          <a:prstGeom prst="rect">
            <a:avLst/>
          </a:prstGeom>
          <a:ln w="12700">
            <a:solidFill>
              <a:prstClr val="black"/>
            </a:solidFill>
          </a:ln>
        </p:spPr>
      </p:pic>
      <p:sp>
        <p:nvSpPr>
          <p:cNvPr id="8" name="Content Placeholder 1">
            <a:extLst>
              <a:ext uri="{FF2B5EF4-FFF2-40B4-BE49-F238E27FC236}">
                <a16:creationId xmlns:a16="http://schemas.microsoft.com/office/drawing/2014/main" id="{D56D1BC0-5C83-43D3-8D1D-847FD36416D8}"/>
              </a:ext>
            </a:extLst>
          </p:cNvPr>
          <p:cNvSpPr txBox="1">
            <a:spLocks/>
          </p:cNvSpPr>
          <p:nvPr/>
        </p:nvSpPr>
        <p:spPr>
          <a:xfrm>
            <a:off x="792030" y="4314521"/>
            <a:ext cx="3407959" cy="345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2011. Maryland Redistricting</a:t>
            </a:r>
          </a:p>
        </p:txBody>
      </p:sp>
    </p:spTree>
    <p:extLst>
      <p:ext uri="{BB962C8B-B14F-4D97-AF65-F5344CB8AC3E}">
        <p14:creationId xmlns:p14="http://schemas.microsoft.com/office/powerpoint/2010/main" val="2935884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8"/>
            <a:ext cx="10515600" cy="1048894"/>
          </a:xfrm>
        </p:spPr>
        <p:txBody>
          <a:bodyPr>
            <a:normAutofit fontScale="90000"/>
          </a:bodyPr>
          <a:lstStyle/>
          <a:p>
            <a:r>
              <a:rPr lang="en-US" b="1" u="none" dirty="0"/>
              <a:t>“</a:t>
            </a:r>
            <a:r>
              <a:rPr lang="en-US" b="1" u="sng" dirty="0"/>
              <a:t>The Man Who Rigged America’s Election Maps</a:t>
            </a:r>
            <a:r>
              <a:rPr lang="en-US" b="1" u="none" dirty="0"/>
              <a:t>”</a:t>
            </a:r>
            <a:br>
              <a:rPr lang="en-US" b="1" u="none" dirty="0"/>
            </a:br>
            <a:endParaRPr lang="en-US" b="1" u="none" dirty="0"/>
          </a:p>
        </p:txBody>
      </p:sp>
      <p:sp>
        <p:nvSpPr>
          <p:cNvPr id="2" name="Content Placeholder 1"/>
          <p:cNvSpPr>
            <a:spLocks noGrp="1"/>
          </p:cNvSpPr>
          <p:nvPr>
            <p:ph idx="1"/>
          </p:nvPr>
        </p:nvSpPr>
        <p:spPr>
          <a:xfrm>
            <a:off x="838200" y="1825626"/>
            <a:ext cx="10829544" cy="4339201"/>
          </a:xfrm>
        </p:spPr>
        <p:txBody>
          <a:bodyPr>
            <a:normAutofit/>
          </a:bodyPr>
          <a:lstStyle/>
          <a:p>
            <a:pPr marL="0" indent="0">
              <a:lnSpc>
                <a:spcPct val="100000"/>
              </a:lnSpc>
              <a:buNone/>
            </a:pPr>
            <a:endParaRPr lang="en-US" sz="3200" dirty="0"/>
          </a:p>
          <a:p>
            <a:pPr marL="0" indent="0">
              <a:lnSpc>
                <a:spcPct val="100000"/>
              </a:lnSpc>
              <a:buNone/>
            </a:pPr>
            <a:endParaRPr lang="en-US" sz="3200" dirty="0"/>
          </a:p>
          <a:p>
            <a:pPr marL="0" indent="0">
              <a:lnSpc>
                <a:spcPct val="100000"/>
              </a:lnSpc>
              <a:buNone/>
            </a:pPr>
            <a:endParaRPr lang="en-US" sz="3200" dirty="0"/>
          </a:p>
          <a:p>
            <a:pPr marL="393182" lvl="1" indent="0">
              <a:buNone/>
            </a:pPr>
            <a:endParaRPr lang="en-US" sz="1400" dirty="0"/>
          </a:p>
        </p:txBody>
      </p:sp>
      <p:pic>
        <p:nvPicPr>
          <p:cNvPr id="7" name="Picture 6">
            <a:extLst>
              <a:ext uri="{FF2B5EF4-FFF2-40B4-BE49-F238E27FC236}">
                <a16:creationId xmlns:a16="http://schemas.microsoft.com/office/drawing/2014/main" id="{B4123A86-E665-4F95-8697-AEE41912D8CF}"/>
              </a:ext>
            </a:extLst>
          </p:cNvPr>
          <p:cNvPicPr/>
          <p:nvPr/>
        </p:nvPicPr>
        <p:blipFill>
          <a:blip r:embed="rId3">
            <a:extLst>
              <a:ext uri="{28A0092B-C50C-407E-A947-70E740481C1C}">
                <a14:useLocalDpi xmlns:a14="http://schemas.microsoft.com/office/drawing/2010/main" val="0"/>
              </a:ext>
            </a:extLst>
          </a:blip>
          <a:stretch>
            <a:fillRect/>
          </a:stretch>
        </p:blipFill>
        <p:spPr>
          <a:xfrm>
            <a:off x="3570629" y="1371600"/>
            <a:ext cx="5050743" cy="3272237"/>
          </a:xfrm>
          <a:prstGeom prst="rect">
            <a:avLst/>
          </a:prstGeom>
          <a:ln>
            <a:solidFill>
              <a:prstClr val="black"/>
            </a:solidFill>
          </a:ln>
        </p:spPr>
      </p:pic>
      <p:sp>
        <p:nvSpPr>
          <p:cNvPr id="8" name="TextBox 7">
            <a:extLst>
              <a:ext uri="{FF2B5EF4-FFF2-40B4-BE49-F238E27FC236}">
                <a16:creationId xmlns:a16="http://schemas.microsoft.com/office/drawing/2014/main" id="{C1581BE2-2616-4D16-8713-BF78E99C870D}"/>
              </a:ext>
            </a:extLst>
          </p:cNvPr>
          <p:cNvSpPr txBox="1"/>
          <p:nvPr/>
        </p:nvSpPr>
        <p:spPr>
          <a:xfrm>
            <a:off x="3163823" y="5055441"/>
            <a:ext cx="6395043" cy="430887"/>
          </a:xfrm>
          <a:prstGeom prst="rect">
            <a:avLst/>
          </a:prstGeom>
          <a:noFill/>
        </p:spPr>
        <p:txBody>
          <a:bodyPr wrap="square">
            <a:spAutoFit/>
          </a:bodyPr>
          <a:lstStyle/>
          <a:p>
            <a:pPr algn="ctr">
              <a:spcAft>
                <a:spcPts val="1200"/>
              </a:spcAft>
            </a:pPr>
            <a:r>
              <a:rPr lang="en-US" sz="2200" u="sng" dirty="0">
                <a:solidFill>
                  <a:srgbClr val="0000FF"/>
                </a:solidFill>
                <a:latin typeface="Lato" panose="020F0502020204030203" pitchFamily="34" charset="0"/>
                <a:ea typeface="Lato" panose="020F0502020204030203" pitchFamily="34" charset="0"/>
                <a:cs typeface="Lato" panose="020F0502020204030203" pitchFamily="34" charset="0"/>
                <a:hlinkClick r:id="rId4"/>
              </a:rPr>
              <a:t>https://www.youtube.com/watch?v=KpamjJtXqFI</a:t>
            </a:r>
            <a:endParaRPr lang="en-US" sz="2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83319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F178-FC37-4AE7-9C04-A9A73D03A4B0}"/>
              </a:ext>
            </a:extLst>
          </p:cNvPr>
          <p:cNvSpPr>
            <a:spLocks noGrp="1"/>
          </p:cNvSpPr>
          <p:nvPr>
            <p:ph type="title"/>
          </p:nvPr>
        </p:nvSpPr>
        <p:spPr>
          <a:xfrm>
            <a:off x="838200" y="365127"/>
            <a:ext cx="11079822" cy="1325563"/>
          </a:xfrm>
        </p:spPr>
        <p:txBody>
          <a:bodyPr anchor="t"/>
          <a:lstStyle/>
          <a:p>
            <a:r>
              <a:rPr lang="en-US" sz="3600" b="1" u="sng" dirty="0">
                <a:latin typeface="Lato" panose="020F0502020204030203" pitchFamily="34" charset="0"/>
                <a:ea typeface="Lato" panose="020F0502020204030203" pitchFamily="34" charset="0"/>
                <a:cs typeface="Lato" panose="020F0502020204030203" pitchFamily="34" charset="0"/>
              </a:rPr>
              <a:t>Gerrymandering Made Easy—Example with 15 Voters</a:t>
            </a:r>
            <a:endParaRPr lang="en-US" dirty="0"/>
          </a:p>
        </p:txBody>
      </p:sp>
      <p:sp>
        <p:nvSpPr>
          <p:cNvPr id="8" name="Text Box 4">
            <a:extLst>
              <a:ext uri="{FF2B5EF4-FFF2-40B4-BE49-F238E27FC236}">
                <a16:creationId xmlns:a16="http://schemas.microsoft.com/office/drawing/2014/main" id="{0FB57ABE-7A75-4CA5-BA12-B5FD45F270D3}"/>
              </a:ext>
            </a:extLst>
          </p:cNvPr>
          <p:cNvSpPr txBox="1">
            <a:spLocks noGrp="1"/>
          </p:cNvSpPr>
          <p:nvPr>
            <p:ph idx="1"/>
          </p:nvPr>
        </p:nvSpPr>
        <p:spPr>
          <a:xfrm>
            <a:off x="871917" y="1347954"/>
            <a:ext cx="10515600" cy="466202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lnSpc>
                <a:spcPct val="107000"/>
              </a:lnSpc>
              <a:spcBef>
                <a:spcPts val="0"/>
              </a:spcBef>
              <a:buNone/>
            </a:pPr>
            <a:r>
              <a:rPr lang="en-US" sz="2400" b="1" dirty="0">
                <a:solidFill>
                  <a:srgbClr val="FFC000"/>
                </a:solidFill>
                <a:effectLst/>
                <a:latin typeface="Merriweather" panose="02000000000000000000"/>
                <a:ea typeface="Calibri" panose="020F0502020204030204" pitchFamily="34" charset="0"/>
                <a:cs typeface="Times New Roman" panose="02020603050405020304" pitchFamily="18" charset="0"/>
              </a:rPr>
              <a:t>Yellow Party = </a:t>
            </a:r>
            <a:r>
              <a:rPr lang="en-US" b="1" dirty="0">
                <a:solidFill>
                  <a:srgbClr val="FFC000"/>
                </a:solidFill>
                <a:cs typeface="Times New Roman" panose="02020603050405020304" pitchFamily="18" charset="0"/>
              </a:rPr>
              <a:t>6 voters.   </a:t>
            </a:r>
            <a:r>
              <a:rPr lang="en-US" sz="2400" b="1" dirty="0">
                <a:solidFill>
                  <a:srgbClr val="FFC000"/>
                </a:solidFill>
                <a:effectLst/>
                <a:latin typeface="Merriweather" panose="02000000000000000000"/>
                <a:ea typeface="Calibri" panose="020F0502020204030204" pitchFamily="34" charset="0"/>
                <a:cs typeface="Times New Roman" panose="02020603050405020304" pitchFamily="18" charset="0"/>
              </a:rPr>
              <a:t>(6/15 or 40% of voters)</a:t>
            </a:r>
          </a:p>
          <a:p>
            <a:pPr marL="0" marR="0" indent="0" algn="ctr">
              <a:lnSpc>
                <a:spcPct val="107000"/>
              </a:lnSpc>
              <a:spcBef>
                <a:spcPts val="0"/>
              </a:spcBef>
              <a:buNone/>
            </a:pPr>
            <a:r>
              <a:rPr lang="en-US" b="1" dirty="0">
                <a:solidFill>
                  <a:srgbClr val="7030A0"/>
                </a:solidFill>
              </a:rPr>
              <a:t>Purple Party = 9 voters.   (9/15 or 60% of voters)</a:t>
            </a:r>
          </a:p>
          <a:p>
            <a:pPr marL="0" marR="0" indent="0" algn="ctr">
              <a:lnSpc>
                <a:spcPct val="107000"/>
              </a:lnSpc>
              <a:spcBef>
                <a:spcPts val="0"/>
              </a:spcBef>
              <a:buNone/>
            </a:pPr>
            <a:endParaRPr lang="en-US" b="1" dirty="0">
              <a:solidFill>
                <a:srgbClr val="0070C0"/>
              </a:solidFill>
              <a:cs typeface="Times New Roman" panose="02020603050405020304" pitchFamily="18" charset="0"/>
            </a:endParaRPr>
          </a:p>
          <a:p>
            <a:pPr marL="0" marR="0" indent="0" algn="ctr">
              <a:lnSpc>
                <a:spcPct val="107000"/>
              </a:lnSpc>
              <a:spcBef>
                <a:spcPts val="0"/>
              </a:spcBef>
              <a:buNone/>
            </a:pPr>
            <a:endParaRPr lang="en-US" sz="2400" dirty="0">
              <a:effectLst/>
              <a:latin typeface="Merriweather" panose="02000000000000000000"/>
              <a:ea typeface="Calibri" panose="020F0502020204030204" pitchFamily="34" charset="0"/>
              <a:cs typeface="Times New Roman" panose="02020603050405020304" pitchFamily="18" charset="0"/>
            </a:endParaRPr>
          </a:p>
          <a:p>
            <a:pPr marL="0" marR="0" indent="0" algn="ctr">
              <a:lnSpc>
                <a:spcPct val="107000"/>
              </a:lnSpc>
              <a:spcBef>
                <a:spcPts val="0"/>
              </a:spcBef>
              <a:buNone/>
            </a:pPr>
            <a:endParaRPr lang="en-US" dirty="0">
              <a:ea typeface="Calibri" panose="020F0502020204030204" pitchFamily="34" charset="0"/>
              <a:cs typeface="Times New Roman" panose="02020603050405020304" pitchFamily="18" charset="0"/>
            </a:endParaRPr>
          </a:p>
          <a:p>
            <a:pPr marL="0" marR="0" indent="0" algn="ctr">
              <a:lnSpc>
                <a:spcPct val="107000"/>
              </a:lnSpc>
              <a:spcBef>
                <a:spcPts val="0"/>
              </a:spcBef>
              <a:buNone/>
            </a:pPr>
            <a:endParaRPr lang="en-US" sz="2400" dirty="0">
              <a:effectLst/>
              <a:latin typeface="Merriweather" panose="020000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4">
            <a:extLst>
              <a:ext uri="{FF2B5EF4-FFF2-40B4-BE49-F238E27FC236}">
                <a16:creationId xmlns:a16="http://schemas.microsoft.com/office/drawing/2014/main" id="{5305657E-B9D4-4347-86DF-816936D835F5}"/>
              </a:ext>
            </a:extLst>
          </p:cNvPr>
          <p:cNvSpPr txBox="1"/>
          <p:nvPr/>
        </p:nvSpPr>
        <p:spPr>
          <a:xfrm>
            <a:off x="273978" y="5283860"/>
            <a:ext cx="5254517" cy="7261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b="1" dirty="0">
                <a:solidFill>
                  <a:srgbClr val="FFC000"/>
                </a:solidFill>
                <a:latin typeface="Merriweather" panose="02000000000000000000"/>
                <a:ea typeface="Calibri" panose="020F0502020204030204" pitchFamily="34" charset="0"/>
                <a:cs typeface="Times New Roman" panose="02020603050405020304" pitchFamily="18" charset="0"/>
              </a:rPr>
              <a:t>Yellow Party</a:t>
            </a:r>
            <a:r>
              <a:rPr lang="en-US" b="1" dirty="0">
                <a:solidFill>
                  <a:srgbClr val="FFC000"/>
                </a:solidFill>
                <a:effectLst/>
                <a:latin typeface="Merriweather" panose="02000000000000000000"/>
                <a:ea typeface="Calibri" panose="020F0502020204030204" pitchFamily="34" charset="0"/>
                <a:cs typeface="Times New Roman" panose="02020603050405020304" pitchFamily="18" charset="0"/>
              </a:rPr>
              <a:t> </a:t>
            </a:r>
            <a:r>
              <a:rPr lang="en-US" b="1" dirty="0">
                <a:solidFill>
                  <a:srgbClr val="FFC000"/>
                </a:solidFill>
                <a:latin typeface="Merriweather" panose="02000000000000000000"/>
                <a:cs typeface="Times New Roman" panose="02020603050405020304" pitchFamily="18" charset="0"/>
              </a:rPr>
              <a:t>wins 2 out of 3 district seats.</a:t>
            </a:r>
            <a:r>
              <a:rPr lang="en-US" dirty="0">
                <a:effectLst/>
                <a:latin typeface="Merriweather" panose="02000000000000000000"/>
                <a:ea typeface="Calibri" panose="020F0502020204030204" pitchFamily="34" charset="0"/>
                <a:cs typeface="Times New Roman" panose="02020603050405020304" pitchFamily="18" charset="0"/>
              </a:rPr>
              <a:t> </a:t>
            </a:r>
            <a:br>
              <a:rPr lang="en-US" b="1" dirty="0">
                <a:effectLst/>
                <a:latin typeface="Merriweather" panose="02000000000000000000"/>
                <a:ea typeface="Calibri" panose="020F0502020204030204" pitchFamily="34" charset="0"/>
                <a:cs typeface="Times New Roman" panose="02020603050405020304" pitchFamily="18" charset="0"/>
              </a:rPr>
            </a:br>
            <a:r>
              <a:rPr lang="en-US" b="1" dirty="0">
                <a:solidFill>
                  <a:srgbClr val="7030A0"/>
                </a:solidFill>
                <a:effectLst/>
                <a:latin typeface="Merriweather" panose="02000000000000000000"/>
                <a:ea typeface="Calibri" panose="020F0502020204030204" pitchFamily="34" charset="0"/>
                <a:cs typeface="Times New Roman" panose="02020603050405020304" pitchFamily="18" charset="0"/>
              </a:rPr>
              <a:t>Purple</a:t>
            </a:r>
            <a:r>
              <a:rPr lang="en-US" b="1" dirty="0">
                <a:solidFill>
                  <a:srgbClr val="7030A0"/>
                </a:solidFill>
                <a:latin typeface="Merriweather"/>
                <a:cs typeface="Merriweather" panose="02000000000000000000" pitchFamily="2" charset="0"/>
              </a:rPr>
              <a:t> Party wins 1 out of 3 district seats.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7" name="Text Box 4">
            <a:extLst>
              <a:ext uri="{FF2B5EF4-FFF2-40B4-BE49-F238E27FC236}">
                <a16:creationId xmlns:a16="http://schemas.microsoft.com/office/drawing/2014/main" id="{F934E46F-DE98-4B7F-88A6-412A811A9287}"/>
              </a:ext>
            </a:extLst>
          </p:cNvPr>
          <p:cNvSpPr txBox="1"/>
          <p:nvPr/>
        </p:nvSpPr>
        <p:spPr>
          <a:xfrm>
            <a:off x="6092717" y="5283860"/>
            <a:ext cx="5254517" cy="7261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b="1" dirty="0">
                <a:solidFill>
                  <a:srgbClr val="FFC000"/>
                </a:solidFill>
                <a:effectLst/>
                <a:latin typeface="Merriweather" panose="02000000000000000000"/>
                <a:ea typeface="Calibri" panose="020F0502020204030204" pitchFamily="34" charset="0"/>
                <a:cs typeface="Times New Roman" panose="02020603050405020304" pitchFamily="18" charset="0"/>
              </a:rPr>
              <a:t>Yellow Party </a:t>
            </a:r>
            <a:r>
              <a:rPr lang="en-US" b="1" dirty="0">
                <a:solidFill>
                  <a:srgbClr val="FFC000"/>
                </a:solidFill>
                <a:latin typeface="Merriweather" panose="02000000000000000000"/>
                <a:cs typeface="Times New Roman" panose="02020603050405020304" pitchFamily="18" charset="0"/>
              </a:rPr>
              <a:t>wins 1 out of 3 district seats. </a:t>
            </a:r>
            <a:br>
              <a:rPr lang="en-US" b="1" dirty="0">
                <a:effectLst/>
                <a:latin typeface="Merriweather" panose="02000000000000000000"/>
                <a:ea typeface="Calibri" panose="020F0502020204030204" pitchFamily="34" charset="0"/>
                <a:cs typeface="Times New Roman" panose="02020603050405020304" pitchFamily="18" charset="0"/>
              </a:rPr>
            </a:br>
            <a:r>
              <a:rPr lang="en-US" b="1" dirty="0">
                <a:solidFill>
                  <a:srgbClr val="7030A0"/>
                </a:solidFill>
                <a:latin typeface="Merriweather"/>
                <a:cs typeface="Merriweather" panose="02000000000000000000" pitchFamily="2" charset="0"/>
              </a:rPr>
              <a:t>Purple Party wins 2 out of 3 district seats.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4" name="Straight Connector 3">
            <a:extLst>
              <a:ext uri="{FF2B5EF4-FFF2-40B4-BE49-F238E27FC236}">
                <a16:creationId xmlns:a16="http://schemas.microsoft.com/office/drawing/2014/main" id="{304A309F-265F-4F0E-A3C4-A049E64FEC35}"/>
              </a:ext>
            </a:extLst>
          </p:cNvPr>
          <p:cNvCxnSpPr/>
          <p:nvPr/>
        </p:nvCxnSpPr>
        <p:spPr>
          <a:xfrm>
            <a:off x="4798577" y="2581502"/>
            <a:ext cx="0" cy="24037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8521492-FDAB-40EE-9D4D-343D6E6C812D}"/>
              </a:ext>
            </a:extLst>
          </p:cNvPr>
          <p:cNvPicPr/>
          <p:nvPr/>
        </p:nvPicPr>
        <p:blipFill rotWithShape="1">
          <a:blip r:embed="rId3" cstate="print">
            <a:extLst>
              <a:ext uri="{28A0092B-C50C-407E-A947-70E740481C1C}">
                <a14:useLocalDpi xmlns:a14="http://schemas.microsoft.com/office/drawing/2010/main" val="0"/>
              </a:ext>
            </a:extLst>
          </a:blip>
          <a:srcRect l="5150" t="6060" r="3825" b="5857"/>
          <a:stretch/>
        </p:blipFill>
        <p:spPr bwMode="auto">
          <a:xfrm>
            <a:off x="6829681" y="2581502"/>
            <a:ext cx="3944052" cy="2403787"/>
          </a:xfrm>
          <a:prstGeom prst="rect">
            <a:avLst/>
          </a:prstGeom>
          <a:noFill/>
          <a:ln w="12700">
            <a:solidFill>
              <a:schemeClr val="tx1"/>
            </a:solidFill>
          </a:ln>
        </p:spPr>
      </p:pic>
      <p:cxnSp>
        <p:nvCxnSpPr>
          <p:cNvPr id="10" name="Straight Connector 9">
            <a:extLst>
              <a:ext uri="{FF2B5EF4-FFF2-40B4-BE49-F238E27FC236}">
                <a16:creationId xmlns:a16="http://schemas.microsoft.com/office/drawing/2014/main" id="{3C1D1F0D-A120-438A-BD59-F3A1F3DE9D73}"/>
              </a:ext>
            </a:extLst>
          </p:cNvPr>
          <p:cNvCxnSpPr/>
          <p:nvPr/>
        </p:nvCxnSpPr>
        <p:spPr>
          <a:xfrm>
            <a:off x="6829681" y="2581502"/>
            <a:ext cx="0" cy="24037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06789CDC-EBFC-4B08-A9F1-33A79B376E8D}"/>
              </a:ext>
            </a:extLst>
          </p:cNvPr>
          <p:cNvGrpSpPr/>
          <p:nvPr/>
        </p:nvGrpSpPr>
        <p:grpSpPr>
          <a:xfrm>
            <a:off x="841248" y="2581502"/>
            <a:ext cx="3970492" cy="2403787"/>
            <a:chOff x="828085" y="2581502"/>
            <a:chExt cx="3970492" cy="2403787"/>
          </a:xfrm>
        </p:grpSpPr>
        <p:pic>
          <p:nvPicPr>
            <p:cNvPr id="14" name="Picture 13">
              <a:extLst>
                <a:ext uri="{FF2B5EF4-FFF2-40B4-BE49-F238E27FC236}">
                  <a16:creationId xmlns:a16="http://schemas.microsoft.com/office/drawing/2014/main" id="{26F2FB99-0E39-4153-8DB9-43FFDE9511E8}"/>
                </a:ext>
              </a:extLst>
            </p:cNvPr>
            <p:cNvPicPr/>
            <p:nvPr/>
          </p:nvPicPr>
          <p:blipFill rotWithShape="1">
            <a:blip r:embed="rId4" cstate="print">
              <a:extLst>
                <a:ext uri="{28A0092B-C50C-407E-A947-70E740481C1C}">
                  <a14:useLocalDpi xmlns:a14="http://schemas.microsoft.com/office/drawing/2010/main" val="0"/>
                </a:ext>
              </a:extLst>
            </a:blip>
            <a:srcRect l="4460" t="6060" r="4861" b="5857"/>
            <a:stretch/>
          </p:blipFill>
          <p:spPr bwMode="auto">
            <a:xfrm>
              <a:off x="838200" y="2581502"/>
              <a:ext cx="3960377" cy="2403787"/>
            </a:xfrm>
            <a:prstGeom prst="rect">
              <a:avLst/>
            </a:prstGeom>
            <a:solidFill>
              <a:schemeClr val="tx1"/>
            </a:solidFill>
            <a:ln w="12700">
              <a:solidFill>
                <a:schemeClr val="tx1"/>
              </a:solidFill>
            </a:ln>
          </p:spPr>
        </p:pic>
        <p:cxnSp>
          <p:nvCxnSpPr>
            <p:cNvPr id="11" name="Straight Connector 10">
              <a:extLst>
                <a:ext uri="{FF2B5EF4-FFF2-40B4-BE49-F238E27FC236}">
                  <a16:creationId xmlns:a16="http://schemas.microsoft.com/office/drawing/2014/main" id="{A80F3288-01C3-4131-87E5-4360DE4FAC5B}"/>
                </a:ext>
              </a:extLst>
            </p:cNvPr>
            <p:cNvCxnSpPr/>
            <p:nvPr/>
          </p:nvCxnSpPr>
          <p:spPr>
            <a:xfrm>
              <a:off x="828085" y="2581502"/>
              <a:ext cx="0" cy="24037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A523548E-C32B-4AA7-92B3-AD21A669CFD7}"/>
              </a:ext>
            </a:extLst>
          </p:cNvPr>
          <p:cNvCxnSpPr/>
          <p:nvPr/>
        </p:nvCxnSpPr>
        <p:spPr>
          <a:xfrm>
            <a:off x="4811740" y="2581501"/>
            <a:ext cx="0" cy="24037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25A502-7787-4249-93D3-260E9F545934}"/>
              </a:ext>
            </a:extLst>
          </p:cNvPr>
          <p:cNvCxnSpPr>
            <a:cxnSpLocks/>
          </p:cNvCxnSpPr>
          <p:nvPr/>
        </p:nvCxnSpPr>
        <p:spPr>
          <a:xfrm>
            <a:off x="6829681" y="2570991"/>
            <a:ext cx="0" cy="241429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011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E849-0EEA-4467-BB2A-B5E4E4C3FD66}"/>
              </a:ext>
            </a:extLst>
          </p:cNvPr>
          <p:cNvSpPr>
            <a:spLocks noGrp="1"/>
          </p:cNvSpPr>
          <p:nvPr>
            <p:ph type="title"/>
          </p:nvPr>
        </p:nvSpPr>
        <p:spPr/>
        <p:txBody>
          <a:bodyPr>
            <a:normAutofit fontScale="90000"/>
          </a:bodyPr>
          <a:lstStyle/>
          <a:p>
            <a:r>
              <a:rPr lang="en-US" sz="4000" b="1" u="sng" dirty="0"/>
              <a:t>How Does Gerrymandering Affect Indiana Voters</a:t>
            </a:r>
            <a:r>
              <a:rPr lang="en-US" sz="4000" b="1" u="none" dirty="0"/>
              <a:t>?</a:t>
            </a:r>
            <a:br>
              <a:rPr lang="en-US" b="1" u="sng" dirty="0"/>
            </a:br>
            <a:br>
              <a:rPr lang="en-US" b="1" u="sng" dirty="0"/>
            </a:br>
            <a:br>
              <a:rPr lang="en-US" dirty="0">
                <a:solidFill>
                  <a:srgbClr val="0060A8"/>
                </a:solidFill>
                <a:latin typeface="Merriweather"/>
              </a:rPr>
            </a:br>
            <a:endParaRPr lang="en-US" dirty="0"/>
          </a:p>
        </p:txBody>
      </p:sp>
      <p:graphicFrame>
        <p:nvGraphicFramePr>
          <p:cNvPr id="5" name="Chart 4">
            <a:extLst>
              <a:ext uri="{FF2B5EF4-FFF2-40B4-BE49-F238E27FC236}">
                <a16:creationId xmlns:a16="http://schemas.microsoft.com/office/drawing/2014/main" id="{506DE253-48C3-49A2-8925-A9F09B8C7B62}"/>
              </a:ext>
            </a:extLst>
          </p:cNvPr>
          <p:cNvGraphicFramePr/>
          <p:nvPr>
            <p:extLst>
              <p:ext uri="{D42A27DB-BD31-4B8C-83A1-F6EECF244321}">
                <p14:modId xmlns:p14="http://schemas.microsoft.com/office/powerpoint/2010/main" val="196042538"/>
              </p:ext>
            </p:extLst>
          </p:nvPr>
        </p:nvGraphicFramePr>
        <p:xfrm>
          <a:off x="841248" y="1371600"/>
          <a:ext cx="5254752" cy="3914503"/>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1">
            <a:extLst>
              <a:ext uri="{FF2B5EF4-FFF2-40B4-BE49-F238E27FC236}">
                <a16:creationId xmlns:a16="http://schemas.microsoft.com/office/drawing/2014/main" id="{AA5A0FE4-D4DE-4776-8BED-8B0D4AAB5976}"/>
              </a:ext>
            </a:extLst>
          </p:cNvPr>
          <p:cNvSpPr txBox="1">
            <a:spLocks/>
          </p:cNvSpPr>
          <p:nvPr/>
        </p:nvSpPr>
        <p:spPr>
          <a:xfrm>
            <a:off x="838200" y="5783902"/>
            <a:ext cx="4359442" cy="3930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Lato" panose="020F0502020204030203" pitchFamily="34" charset="0"/>
                <a:ea typeface="Lato" panose="020F0502020204030203" pitchFamily="34" charset="0"/>
                <a:cs typeface="Lato" panose="020F0502020204030203" pitchFamily="34" charset="0"/>
              </a:rPr>
              <a:t>Source: </a:t>
            </a:r>
            <a:r>
              <a:rPr lang="en-US" sz="1400" dirty="0">
                <a:latin typeface="Lato" panose="020F0502020204030203" pitchFamily="34" charset="0"/>
                <a:ea typeface="Lato" panose="020F0502020204030203" pitchFamily="34" charset="0"/>
                <a:cs typeface="Lato" panose="020F0502020204030203" pitchFamily="34" charset="0"/>
                <a:hlinkClick r:id="rId4"/>
              </a:rPr>
              <a:t>https://enr.indianavoters.in.gov/site/index.html</a:t>
            </a:r>
            <a:endParaRPr lang="en-US" sz="14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14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1400" dirty="0"/>
          </a:p>
        </p:txBody>
      </p:sp>
      <p:sp>
        <p:nvSpPr>
          <p:cNvPr id="7" name="Content Placeholder 1">
            <a:extLst>
              <a:ext uri="{FF2B5EF4-FFF2-40B4-BE49-F238E27FC236}">
                <a16:creationId xmlns:a16="http://schemas.microsoft.com/office/drawing/2014/main" id="{1E0E3861-A10C-4F20-A59F-2DB40EDE4805}"/>
              </a:ext>
            </a:extLst>
          </p:cNvPr>
          <p:cNvSpPr txBox="1">
            <a:spLocks/>
          </p:cNvSpPr>
          <p:nvPr/>
        </p:nvSpPr>
        <p:spPr>
          <a:xfrm>
            <a:off x="6364704" y="1371600"/>
            <a:ext cx="5254753" cy="2680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Loss of proportional representation</a:t>
            </a:r>
            <a:br>
              <a:rPr lang="en-US" dirty="0"/>
            </a:br>
            <a:endParaRPr lang="en-US" dirty="0"/>
          </a:p>
          <a:p>
            <a:r>
              <a:rPr lang="en-US" u="sng" dirty="0"/>
              <a:t>Votes cast </a:t>
            </a:r>
            <a:r>
              <a:rPr lang="en-US" dirty="0"/>
              <a:t>for U.S. Congress</a:t>
            </a:r>
          </a:p>
          <a:p>
            <a:pPr marL="288925" lvl="1" indent="0">
              <a:buNone/>
            </a:pPr>
            <a:r>
              <a:rPr lang="en-US" dirty="0"/>
              <a:t>were split – 40/60</a:t>
            </a:r>
          </a:p>
          <a:p>
            <a:r>
              <a:rPr lang="en-US" u="sng" dirty="0"/>
              <a:t>Seats won </a:t>
            </a:r>
            <a:r>
              <a:rPr lang="en-US" dirty="0"/>
              <a:t>were split 22/78</a:t>
            </a:r>
          </a:p>
          <a:p>
            <a:pPr marL="0" indent="0">
              <a:buNone/>
            </a:pPr>
            <a:endParaRPr lang="en-US" dirty="0">
              <a:latin typeface="+mn-lt"/>
            </a:endParaRPr>
          </a:p>
          <a:p>
            <a:pPr marL="0" indent="0">
              <a:buNone/>
            </a:pPr>
            <a:r>
              <a:rPr lang="en-US" dirty="0">
                <a:latin typeface="+mn-lt"/>
              </a:rPr>
              <a:t> </a:t>
            </a:r>
          </a:p>
          <a:p>
            <a:pPr marL="0" indent="0">
              <a:buNone/>
            </a:pPr>
            <a:endParaRPr lang="en-US" dirty="0">
              <a:latin typeface="+mn-lt"/>
            </a:endParaRPr>
          </a:p>
          <a:p>
            <a:pPr marL="0" indent="0">
              <a:buNone/>
            </a:pPr>
            <a:endParaRPr lang="en-US" dirty="0">
              <a:latin typeface="+mn-lt"/>
            </a:endParaRPr>
          </a:p>
          <a:p>
            <a:pPr marL="0" indent="0">
              <a:buNone/>
            </a:pPr>
            <a:endParaRPr lang="en-US" dirty="0">
              <a:latin typeface="+mn-lt"/>
            </a:endParaRPr>
          </a:p>
          <a:p>
            <a:pPr marL="0" indent="0">
              <a:buNone/>
            </a:pPr>
            <a:endParaRPr lang="en-US" dirty="0">
              <a:latin typeface="+mn-lt"/>
            </a:endParaRPr>
          </a:p>
          <a:p>
            <a:pPr marL="393182" lvl="1" indent="0">
              <a:buNone/>
            </a:pPr>
            <a:endParaRPr lang="en-US" dirty="0"/>
          </a:p>
        </p:txBody>
      </p:sp>
    </p:spTree>
    <p:extLst>
      <p:ext uri="{BB962C8B-B14F-4D97-AF65-F5344CB8AC3E}">
        <p14:creationId xmlns:p14="http://schemas.microsoft.com/office/powerpoint/2010/main" val="247176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A1DD01-7EBD-46D4-8525-F613D3C59F6A}"/>
              </a:ext>
            </a:extLst>
          </p:cNvPr>
          <p:cNvSpPr>
            <a:spLocks noGrp="1"/>
          </p:cNvSpPr>
          <p:nvPr>
            <p:ph type="title"/>
          </p:nvPr>
        </p:nvSpPr>
        <p:spPr/>
        <p:txBody>
          <a:bodyPr anchor="t">
            <a:normAutofit fontScale="90000"/>
          </a:bodyPr>
          <a:lstStyle/>
          <a:p>
            <a:r>
              <a:rPr lang="en-US" b="1" u="sng" dirty="0"/>
              <a:t>How Does Gerrymandering Affect Indiana Voters</a:t>
            </a:r>
            <a:r>
              <a:rPr lang="en-US" b="1" u="none" dirty="0"/>
              <a:t>?</a:t>
            </a:r>
            <a:endParaRPr lang="en-US" b="1" u="sng" dirty="0"/>
          </a:p>
        </p:txBody>
      </p:sp>
      <p:sp>
        <p:nvSpPr>
          <p:cNvPr id="10" name="Content Placeholder 1">
            <a:extLst>
              <a:ext uri="{FF2B5EF4-FFF2-40B4-BE49-F238E27FC236}">
                <a16:creationId xmlns:a16="http://schemas.microsoft.com/office/drawing/2014/main" id="{49C39EEA-2D8C-4D7F-A268-27A854C1B57F}"/>
              </a:ext>
            </a:extLst>
          </p:cNvPr>
          <p:cNvSpPr txBox="1">
            <a:spLocks/>
          </p:cNvSpPr>
          <p:nvPr/>
        </p:nvSpPr>
        <p:spPr>
          <a:xfrm>
            <a:off x="838201" y="5788152"/>
            <a:ext cx="3407959" cy="447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Lato" panose="020F0502020204030203" pitchFamily="34" charset="0"/>
                <a:ea typeface="Lato" panose="020F0502020204030203" pitchFamily="34" charset="0"/>
                <a:cs typeface="Lato" panose="020F0502020204030203" pitchFamily="34" charset="0"/>
              </a:rPr>
              <a:t>Source: </a:t>
            </a:r>
            <a:r>
              <a:rPr lang="en-US" sz="1400" dirty="0">
                <a:latin typeface="Lato" panose="020F0502020204030203" pitchFamily="34" charset="0"/>
                <a:ea typeface="Lato" panose="020F0502020204030203" pitchFamily="34" charset="0"/>
                <a:cs typeface="Lato" panose="020F0502020204030203" pitchFamily="34" charset="0"/>
                <a:hlinkClick r:id="rId3"/>
              </a:rPr>
              <a:t>Indiana Election Results</a:t>
            </a:r>
            <a:r>
              <a:rPr lang="en-US" sz="1400" dirty="0">
                <a:latin typeface="Lato" panose="020F0502020204030203" pitchFamily="34" charset="0"/>
                <a:ea typeface="Lato" panose="020F0502020204030203" pitchFamily="34" charset="0"/>
                <a:cs typeface="Lato" panose="020F0502020204030203" pitchFamily="34" charset="0"/>
              </a:rPr>
              <a:t>        </a:t>
            </a:r>
          </a:p>
          <a:p>
            <a:pPr marL="0" indent="0">
              <a:buNone/>
            </a:pPr>
            <a:endParaRPr lang="en-US" sz="1400" dirty="0"/>
          </a:p>
        </p:txBody>
      </p:sp>
      <p:graphicFrame>
        <p:nvGraphicFramePr>
          <p:cNvPr id="7" name="Chart 6">
            <a:extLst>
              <a:ext uri="{FF2B5EF4-FFF2-40B4-BE49-F238E27FC236}">
                <a16:creationId xmlns:a16="http://schemas.microsoft.com/office/drawing/2014/main" id="{1A318F04-5C0E-4D4A-B508-2782790CAEE2}"/>
              </a:ext>
            </a:extLst>
          </p:cNvPr>
          <p:cNvGraphicFramePr/>
          <p:nvPr>
            <p:extLst>
              <p:ext uri="{D42A27DB-BD31-4B8C-83A1-F6EECF244321}">
                <p14:modId xmlns:p14="http://schemas.microsoft.com/office/powerpoint/2010/main" val="61559058"/>
              </p:ext>
            </p:extLst>
          </p:nvPr>
        </p:nvGraphicFramePr>
        <p:xfrm>
          <a:off x="841247" y="1371600"/>
          <a:ext cx="5257800" cy="3913632"/>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1">
            <a:extLst>
              <a:ext uri="{FF2B5EF4-FFF2-40B4-BE49-F238E27FC236}">
                <a16:creationId xmlns:a16="http://schemas.microsoft.com/office/drawing/2014/main" id="{2C1AFE8C-E22B-44E7-A6DC-E2C583B0FEF5}"/>
              </a:ext>
            </a:extLst>
          </p:cNvPr>
          <p:cNvSpPr txBox="1">
            <a:spLocks/>
          </p:cNvSpPr>
          <p:nvPr/>
        </p:nvSpPr>
        <p:spPr>
          <a:xfrm>
            <a:off x="6355080" y="1371600"/>
            <a:ext cx="5089635" cy="2680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Loss of competitive districts</a:t>
            </a:r>
            <a:br>
              <a:rPr lang="en-US" dirty="0"/>
            </a:br>
            <a:endParaRPr lang="en-US" dirty="0"/>
          </a:p>
          <a:p>
            <a:pPr marL="0" indent="0">
              <a:buNone/>
            </a:pPr>
            <a:r>
              <a:rPr lang="en-US" dirty="0"/>
              <a:t>Creates “safe districts”</a:t>
            </a:r>
          </a:p>
          <a:p>
            <a:pPr lvl="1"/>
            <a:r>
              <a:rPr lang="en-US" dirty="0"/>
              <a:t>Teacher salaries</a:t>
            </a:r>
          </a:p>
          <a:p>
            <a:pPr lvl="1"/>
            <a:r>
              <a:rPr lang="en-US" dirty="0"/>
              <a:t>Climate change</a:t>
            </a:r>
          </a:p>
          <a:p>
            <a:pPr marL="0" indent="0">
              <a:buNone/>
            </a:pPr>
            <a:endParaRPr lang="en-US" dirty="0">
              <a:latin typeface="+mn-lt"/>
            </a:endParaRPr>
          </a:p>
          <a:p>
            <a:pPr marL="0" indent="0">
              <a:buNone/>
            </a:pPr>
            <a:r>
              <a:rPr lang="en-US" dirty="0">
                <a:latin typeface="+mn-lt"/>
              </a:rPr>
              <a:t> </a:t>
            </a:r>
          </a:p>
          <a:p>
            <a:pPr marL="0" indent="0">
              <a:buNone/>
            </a:pPr>
            <a:endParaRPr lang="en-US" dirty="0">
              <a:latin typeface="+mn-lt"/>
            </a:endParaRPr>
          </a:p>
          <a:p>
            <a:pPr marL="0" indent="0">
              <a:buNone/>
            </a:pPr>
            <a:endParaRPr lang="en-US" dirty="0">
              <a:latin typeface="+mn-lt"/>
            </a:endParaRPr>
          </a:p>
          <a:p>
            <a:pPr marL="0" indent="0">
              <a:buNone/>
            </a:pPr>
            <a:endParaRPr lang="en-US" dirty="0">
              <a:latin typeface="+mn-lt"/>
            </a:endParaRPr>
          </a:p>
          <a:p>
            <a:pPr marL="0" indent="0">
              <a:buNone/>
            </a:pPr>
            <a:endParaRPr lang="en-US" dirty="0">
              <a:latin typeface="+mn-lt"/>
            </a:endParaRPr>
          </a:p>
          <a:p>
            <a:pPr marL="393182" lvl="1" indent="0">
              <a:buNone/>
            </a:pPr>
            <a:endParaRPr lang="en-US" dirty="0"/>
          </a:p>
        </p:txBody>
      </p:sp>
    </p:spTree>
    <p:extLst>
      <p:ext uri="{BB962C8B-B14F-4D97-AF65-F5344CB8AC3E}">
        <p14:creationId xmlns:p14="http://schemas.microsoft.com/office/powerpoint/2010/main" val="2392287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rgbClr val="7A9AD4"/>
            </a:gs>
            <a:gs pos="18000">
              <a:srgbClr val="A5BBE2"/>
            </a:gs>
            <a:gs pos="0">
              <a:srgbClr val="D0DBF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A3D94-C91F-4644-B0E4-2FFA4B539F96}"/>
              </a:ext>
            </a:extLst>
          </p:cNvPr>
          <p:cNvSpPr>
            <a:spLocks noGrp="1"/>
          </p:cNvSpPr>
          <p:nvPr>
            <p:ph type="title"/>
          </p:nvPr>
        </p:nvSpPr>
        <p:spPr>
          <a:xfrm>
            <a:off x="838200" y="365128"/>
            <a:ext cx="10515600" cy="1048894"/>
          </a:xfrm>
        </p:spPr>
        <p:txBody>
          <a:bodyPr>
            <a:normAutofit fontScale="90000"/>
          </a:bodyPr>
          <a:lstStyle/>
          <a:p>
            <a:r>
              <a:rPr lang="en-US" dirty="0"/>
              <a:t>How Does Gerrymandering Affect Indiana Voters</a:t>
            </a:r>
            <a:r>
              <a:rPr lang="en-US" u="none" dirty="0"/>
              <a:t>?</a:t>
            </a:r>
            <a:endParaRPr lang="en-US" dirty="0"/>
          </a:p>
        </p:txBody>
      </p:sp>
      <p:sp>
        <p:nvSpPr>
          <p:cNvPr id="7" name="TextBox 6">
            <a:extLst>
              <a:ext uri="{FF2B5EF4-FFF2-40B4-BE49-F238E27FC236}">
                <a16:creationId xmlns:a16="http://schemas.microsoft.com/office/drawing/2014/main" id="{EAFD5D36-AC3D-4299-A9AC-7205D2D13E9C}"/>
              </a:ext>
            </a:extLst>
          </p:cNvPr>
          <p:cNvSpPr txBox="1"/>
          <p:nvPr/>
        </p:nvSpPr>
        <p:spPr>
          <a:xfrm>
            <a:off x="841248" y="5788152"/>
            <a:ext cx="5317958" cy="307777"/>
          </a:xfrm>
          <a:prstGeom prst="rect">
            <a:avLst/>
          </a:prstGeom>
          <a:noFill/>
        </p:spPr>
        <p:txBody>
          <a:bodyPr wrap="square">
            <a:spAutoFit/>
          </a:bodyPr>
          <a:lstStyle/>
          <a:p>
            <a:r>
              <a:rPr lang="en-US" sz="1400" dirty="0">
                <a:latin typeface="Lato" panose="020F0502020204030203" pitchFamily="34" charset="0"/>
                <a:ea typeface="Lato" panose="020F0502020204030203" pitchFamily="34" charset="0"/>
                <a:cs typeface="Lato" panose="020F0502020204030203" pitchFamily="34" charset="0"/>
              </a:rPr>
              <a:t>Source: Statistica.com</a:t>
            </a:r>
            <a:endParaRPr lang="en-US" sz="1400" dirty="0"/>
          </a:p>
        </p:txBody>
      </p:sp>
      <p:graphicFrame>
        <p:nvGraphicFramePr>
          <p:cNvPr id="10" name="Chart 9"/>
          <p:cNvGraphicFramePr>
            <a:graphicFrameLocks/>
          </p:cNvGraphicFramePr>
          <p:nvPr>
            <p:extLst>
              <p:ext uri="{D42A27DB-BD31-4B8C-83A1-F6EECF244321}">
                <p14:modId xmlns:p14="http://schemas.microsoft.com/office/powerpoint/2010/main" val="230783730"/>
              </p:ext>
            </p:extLst>
          </p:nvPr>
        </p:nvGraphicFramePr>
        <p:xfrm>
          <a:off x="838200" y="1371598"/>
          <a:ext cx="5257800" cy="3913632"/>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1">
            <a:extLst>
              <a:ext uri="{FF2B5EF4-FFF2-40B4-BE49-F238E27FC236}">
                <a16:creationId xmlns:a16="http://schemas.microsoft.com/office/drawing/2014/main" id="{B6473DD2-E51A-488D-A4C2-52F742CF0605}"/>
              </a:ext>
            </a:extLst>
          </p:cNvPr>
          <p:cNvSpPr txBox="1">
            <a:spLocks/>
          </p:cNvSpPr>
          <p:nvPr/>
        </p:nvSpPr>
        <p:spPr>
          <a:xfrm>
            <a:off x="6355080" y="1371600"/>
            <a:ext cx="5482693" cy="45318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Low Voter Turnout</a:t>
            </a:r>
            <a:br>
              <a:rPr lang="en-US" dirty="0"/>
            </a:br>
            <a:endParaRPr lang="en-US" dirty="0"/>
          </a:p>
          <a:p>
            <a:pPr marL="285750" indent="-285750">
              <a:buFont typeface="Arial" panose="020B0604020202020204" pitchFamily="34" charset="0"/>
              <a:buChar char="•"/>
            </a:pPr>
            <a:r>
              <a:rPr lang="en-US" sz="2400" dirty="0">
                <a:latin typeface="Merriweather"/>
              </a:rPr>
              <a:t>2012 - Indiana ranked 37 out of 50 states and Washington DC </a:t>
            </a:r>
            <a:br>
              <a:rPr lang="en-US" sz="2400" dirty="0">
                <a:latin typeface="Merriweather"/>
              </a:rPr>
            </a:br>
            <a:r>
              <a:rPr lang="en-US" sz="2400" dirty="0">
                <a:latin typeface="Merriweather"/>
              </a:rPr>
              <a:t>in 2012 and 38</a:t>
            </a:r>
            <a:r>
              <a:rPr lang="en-US" sz="2400" baseline="30000" dirty="0">
                <a:latin typeface="Merriweather"/>
              </a:rPr>
              <a:t>th</a:t>
            </a:r>
            <a:r>
              <a:rPr lang="en-US" sz="2400" dirty="0">
                <a:latin typeface="Merriweather"/>
              </a:rPr>
              <a:t> in 2016.</a:t>
            </a:r>
          </a:p>
          <a:p>
            <a:pPr marL="0" indent="0">
              <a:buNone/>
            </a:pPr>
            <a:endParaRPr lang="en-US" sz="1000" dirty="0">
              <a:latin typeface="Merriweather"/>
            </a:endParaRPr>
          </a:p>
          <a:p>
            <a:pPr marL="285750" indent="-285750">
              <a:buFont typeface="Arial" panose="020B0604020202020204" pitchFamily="34" charset="0"/>
              <a:buChar char="•"/>
            </a:pPr>
            <a:r>
              <a:rPr lang="en-US" sz="2400" dirty="0">
                <a:latin typeface="Merriweather"/>
              </a:rPr>
              <a:t>2020 - Even with a record 65% of eligible voters casting ballots, Indiana ranked 43 out of 50 states and Washington DC.</a:t>
            </a:r>
            <a:endParaRPr lang="en-US" dirty="0">
              <a:latin typeface="+mn-lt"/>
            </a:endParaRPr>
          </a:p>
          <a:p>
            <a:pPr marL="0" indent="0">
              <a:buNone/>
            </a:pPr>
            <a:endParaRPr lang="en-US" dirty="0">
              <a:latin typeface="+mn-lt"/>
            </a:endParaRPr>
          </a:p>
          <a:p>
            <a:pPr marL="0" indent="0">
              <a:buNone/>
            </a:pPr>
            <a:endParaRPr lang="en-US" dirty="0">
              <a:latin typeface="+mn-lt"/>
            </a:endParaRPr>
          </a:p>
          <a:p>
            <a:pPr marL="0" indent="0">
              <a:buNone/>
            </a:pPr>
            <a:endParaRPr lang="en-US" dirty="0">
              <a:latin typeface="+mn-lt"/>
            </a:endParaRPr>
          </a:p>
          <a:p>
            <a:pPr marL="393182" lvl="1" indent="0">
              <a:buNone/>
            </a:pPr>
            <a:endParaRPr lang="en-US" dirty="0"/>
          </a:p>
        </p:txBody>
      </p:sp>
    </p:spTree>
    <p:extLst>
      <p:ext uri="{BB962C8B-B14F-4D97-AF65-F5344CB8AC3E}">
        <p14:creationId xmlns:p14="http://schemas.microsoft.com/office/powerpoint/2010/main" val="2500105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rgbClr val="7A9AD4"/>
            </a:gs>
            <a:gs pos="18000">
              <a:srgbClr val="A5BBE2"/>
            </a:gs>
            <a:gs pos="0">
              <a:srgbClr val="D0DBF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AF33FE20-412B-436A-B526-410DB97147AA}"/>
              </a:ext>
            </a:extLst>
          </p:cNvPr>
          <p:cNvSpPr txBox="1">
            <a:spLocks/>
          </p:cNvSpPr>
          <p:nvPr/>
        </p:nvSpPr>
        <p:spPr>
          <a:xfrm>
            <a:off x="3434414" y="1371600"/>
            <a:ext cx="5323171" cy="42897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erriweather" panose="02000000000000000000" pitchFamily="2" charset="0"/>
                <a:ea typeface="+mn-ea"/>
                <a:cs typeface="Merriweather" panose="020000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panose="02000000000000000000" pitchFamily="2" charset="0"/>
                <a:ea typeface="+mn-ea"/>
                <a:cs typeface="Merriweather" panose="02000000000000000000"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panose="02000000000000000000" pitchFamily="2" charset="0"/>
                <a:ea typeface="+mn-ea"/>
                <a:cs typeface="Merriweather" panose="02000000000000000000"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panose="02000000000000000000" pitchFamily="2" charset="0"/>
                <a:ea typeface="+mn-ea"/>
                <a:cs typeface="Merriweather" panose="02000000000000000000"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panose="02000000000000000000" pitchFamily="2" charset="0"/>
                <a:ea typeface="+mn-ea"/>
                <a:cs typeface="Merriweather"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0060A8"/>
                </a:solidFill>
                <a:latin typeface="Merriweather"/>
              </a:rPr>
              <a:t>  </a:t>
            </a:r>
            <a:r>
              <a:rPr lang="en-US" dirty="0">
                <a:latin typeface="Merriweather"/>
              </a:rPr>
              <a:t>Harms communities of interest</a:t>
            </a:r>
          </a:p>
          <a:p>
            <a:pPr marL="0" indent="0">
              <a:buFont typeface="Arial" panose="020B0604020202020204" pitchFamily="34" charset="0"/>
              <a:buNone/>
            </a:pPr>
            <a:endParaRPr lang="en-US" dirty="0"/>
          </a:p>
        </p:txBody>
      </p:sp>
      <p:pic>
        <p:nvPicPr>
          <p:cNvPr id="11" name="Picture 10">
            <a:extLst>
              <a:ext uri="{FF2B5EF4-FFF2-40B4-BE49-F238E27FC236}">
                <a16:creationId xmlns:a16="http://schemas.microsoft.com/office/drawing/2014/main" id="{9F14BCC2-6F39-49EB-9AA4-7C378EE526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00408" y="1944596"/>
            <a:ext cx="6991183" cy="3003324"/>
          </a:xfrm>
          <a:prstGeom prst="rect">
            <a:avLst/>
          </a:prstGeom>
          <a:ln w="12700">
            <a:solidFill>
              <a:schemeClr val="tx1"/>
            </a:solidFill>
          </a:ln>
        </p:spPr>
      </p:pic>
      <p:sp>
        <p:nvSpPr>
          <p:cNvPr id="12" name="Text Box 2">
            <a:extLst>
              <a:ext uri="{FF2B5EF4-FFF2-40B4-BE49-F238E27FC236}">
                <a16:creationId xmlns:a16="http://schemas.microsoft.com/office/drawing/2014/main" id="{49456BF1-27D5-451E-92DE-C8342D5E9CBB}"/>
              </a:ext>
            </a:extLst>
          </p:cNvPr>
          <p:cNvSpPr txBox="1">
            <a:spLocks noChangeArrowheads="1"/>
          </p:cNvSpPr>
          <p:nvPr/>
        </p:nvSpPr>
        <p:spPr bwMode="auto">
          <a:xfrm>
            <a:off x="6752319" y="5091943"/>
            <a:ext cx="1298756" cy="305778"/>
          </a:xfrm>
          <a:prstGeom prst="rect">
            <a:avLst/>
          </a:prstGeom>
          <a:solidFill>
            <a:srgbClr val="83A1D7"/>
          </a:solidFill>
          <a:ln w="127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pPr>
            <a:r>
              <a:rPr lang="en-US" sz="1400" b="1" dirty="0">
                <a:effectLst/>
                <a:latin typeface="Lato" panose="020F0502020204030203" pitchFamily="34" charset="0"/>
                <a:ea typeface="Lato" panose="020F0502020204030203" pitchFamily="34" charset="0"/>
                <a:cs typeface="Lato" panose="020F0502020204030203" pitchFamily="34" charset="0"/>
              </a:rPr>
              <a:t>IN District 60</a:t>
            </a:r>
          </a:p>
          <a:p>
            <a:pPr marL="0" marR="0" algn="ctr">
              <a:lnSpc>
                <a:spcPct val="107000"/>
              </a:lnSpc>
              <a:spcBef>
                <a:spcPts val="0"/>
              </a:spcBef>
            </a:pPr>
            <a:endParaRPr lang="en-US" sz="1100" dirty="0">
              <a:effectLst/>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F93E7DCD-9F7A-4086-85B3-92B2F0A4462C}"/>
              </a:ext>
            </a:extLst>
          </p:cNvPr>
          <p:cNvSpPr txBox="1"/>
          <p:nvPr/>
        </p:nvSpPr>
        <p:spPr>
          <a:xfrm>
            <a:off x="3434414" y="5909265"/>
            <a:ext cx="5536475" cy="369332"/>
          </a:xfrm>
          <a:prstGeom prst="rect">
            <a:avLst/>
          </a:prstGeom>
          <a:noFill/>
        </p:spPr>
        <p:txBody>
          <a:bodyPr wrap="square" rtlCol="0">
            <a:spAutoFit/>
          </a:bodyPr>
          <a:lstStyle/>
          <a:p>
            <a:pPr algn="ctr"/>
            <a:r>
              <a:rPr lang="en-US" b="1" dirty="0">
                <a:latin typeface="Lato" panose="020F0502020204030203" pitchFamily="34" charset="0"/>
                <a:ea typeface="Lato" panose="020F0502020204030203" pitchFamily="34" charset="0"/>
                <a:cs typeface="Lato" panose="020F0502020204030203" pitchFamily="34" charset="0"/>
              </a:rPr>
              <a:t>Monroe County – Bloomington – South High Street</a:t>
            </a:r>
          </a:p>
        </p:txBody>
      </p:sp>
      <p:sp>
        <p:nvSpPr>
          <p:cNvPr id="14" name="Text Box 2">
            <a:extLst>
              <a:ext uri="{FF2B5EF4-FFF2-40B4-BE49-F238E27FC236}">
                <a16:creationId xmlns:a16="http://schemas.microsoft.com/office/drawing/2014/main" id="{F3A31964-855E-4511-A6E6-E8A3D85D35AB}"/>
              </a:ext>
            </a:extLst>
          </p:cNvPr>
          <p:cNvSpPr txBox="1">
            <a:spLocks noChangeArrowheads="1"/>
          </p:cNvSpPr>
          <p:nvPr/>
        </p:nvSpPr>
        <p:spPr bwMode="auto">
          <a:xfrm>
            <a:off x="4140927" y="5091941"/>
            <a:ext cx="1298756" cy="305779"/>
          </a:xfrm>
          <a:prstGeom prst="rect">
            <a:avLst/>
          </a:prstGeom>
          <a:solidFill>
            <a:srgbClr val="83A1D7"/>
          </a:solidFill>
          <a:ln w="127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pPr>
            <a:r>
              <a:rPr lang="en-US" sz="1400" b="1" dirty="0">
                <a:effectLst/>
                <a:latin typeface="Lato" panose="020F0502020204030203" pitchFamily="34" charset="0"/>
                <a:ea typeface="Lato" panose="020F0502020204030203" pitchFamily="34" charset="0"/>
                <a:cs typeface="Lato" panose="020F0502020204030203" pitchFamily="34" charset="0"/>
              </a:rPr>
              <a:t>IN District 61</a:t>
            </a:r>
          </a:p>
          <a:p>
            <a:pPr marL="0" marR="0" algn="ctr">
              <a:lnSpc>
                <a:spcPct val="107000"/>
              </a:lnSpc>
              <a:spcBef>
                <a:spcPts val="0"/>
              </a:spcBef>
            </a:pPr>
            <a:endParaRPr lang="en-US" sz="1100" dirty="0">
              <a:effectLst/>
              <a:latin typeface="Lato" panose="020F0502020204030203" pitchFamily="34" charset="0"/>
              <a:ea typeface="Lato" panose="020F0502020204030203" pitchFamily="34" charset="0"/>
              <a:cs typeface="Lato" panose="020F0502020204030203" pitchFamily="34" charset="0"/>
            </a:endParaRPr>
          </a:p>
        </p:txBody>
      </p:sp>
      <p:sp>
        <p:nvSpPr>
          <p:cNvPr id="10" name="Title 2">
            <a:extLst>
              <a:ext uri="{FF2B5EF4-FFF2-40B4-BE49-F238E27FC236}">
                <a16:creationId xmlns:a16="http://schemas.microsoft.com/office/drawing/2014/main" id="{3542BD9B-B3AC-419D-B0E2-1B01AC84E12E}"/>
              </a:ext>
            </a:extLst>
          </p:cNvPr>
          <p:cNvSpPr>
            <a:spLocks noGrp="1"/>
          </p:cNvSpPr>
          <p:nvPr>
            <p:ph type="title"/>
          </p:nvPr>
        </p:nvSpPr>
        <p:spPr>
          <a:xfrm>
            <a:off x="838200" y="365128"/>
            <a:ext cx="10515600" cy="1048894"/>
          </a:xfrm>
        </p:spPr>
        <p:txBody>
          <a:bodyPr anchor="t">
            <a:normAutofit fontScale="90000"/>
          </a:bodyPr>
          <a:lstStyle/>
          <a:p>
            <a:r>
              <a:rPr lang="en-US" b="1" u="sng" dirty="0"/>
              <a:t>How Does Gerrymandering Affect Indiana Voters</a:t>
            </a:r>
            <a:r>
              <a:rPr lang="en-US" b="1" u="none" dirty="0"/>
              <a:t>?</a:t>
            </a:r>
            <a:endParaRPr lang="en-US" b="1" u="sng" dirty="0"/>
          </a:p>
        </p:txBody>
      </p:sp>
    </p:spTree>
    <p:extLst>
      <p:ext uri="{BB962C8B-B14F-4D97-AF65-F5344CB8AC3E}">
        <p14:creationId xmlns:p14="http://schemas.microsoft.com/office/powerpoint/2010/main" val="2035378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5BB72BA-8160-4EBD-85FD-5D1E08B1FF30}"/>
              </a:ext>
            </a:extLst>
          </p:cNvPr>
          <p:cNvSpPr>
            <a:spLocks noGrp="1"/>
          </p:cNvSpPr>
          <p:nvPr>
            <p:ph idx="1"/>
          </p:nvPr>
        </p:nvSpPr>
        <p:spPr>
          <a:xfrm>
            <a:off x="838200" y="2724912"/>
            <a:ext cx="10515600" cy="704924"/>
          </a:xfrm>
        </p:spPr>
        <p:txBody>
          <a:bodyPr>
            <a:normAutofit lnSpcReduction="10000"/>
          </a:bodyPr>
          <a:lstStyle/>
          <a:p>
            <a:pPr marL="0" indent="0" algn="ctr">
              <a:buNone/>
            </a:pPr>
            <a:r>
              <a:rPr lang="en-US" sz="4400" b="1" dirty="0">
                <a:solidFill>
                  <a:srgbClr val="0070C0"/>
                </a:solidFill>
                <a:latin typeface="Lucida Sans Unicode" panose="020B0602030504020204" pitchFamily="34" charset="0"/>
                <a:cs typeface="Lucida Sans Unicode" panose="020B0602030504020204" pitchFamily="34" charset="0"/>
              </a:rPr>
              <a:t>Indiana Voting Maps</a:t>
            </a:r>
          </a:p>
        </p:txBody>
      </p:sp>
    </p:spTree>
    <p:extLst>
      <p:ext uri="{BB962C8B-B14F-4D97-AF65-F5344CB8AC3E}">
        <p14:creationId xmlns:p14="http://schemas.microsoft.com/office/powerpoint/2010/main" val="78023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F178-FC37-4AE7-9C04-A9A73D03A4B0}"/>
              </a:ext>
            </a:extLst>
          </p:cNvPr>
          <p:cNvSpPr>
            <a:spLocks noGrp="1"/>
          </p:cNvSpPr>
          <p:nvPr>
            <p:ph type="title"/>
          </p:nvPr>
        </p:nvSpPr>
        <p:spPr/>
        <p:txBody>
          <a:bodyPr anchor="t">
            <a:normAutofit fontScale="90000"/>
          </a:bodyPr>
          <a:lstStyle/>
          <a:p>
            <a:r>
              <a:rPr lang="en-US" sz="3600" b="1" u="sng" dirty="0">
                <a:latin typeface="Lato" panose="020F0502020204030203" pitchFamily="34" charset="0"/>
                <a:ea typeface="Lato" panose="020F0502020204030203" pitchFamily="34" charset="0"/>
                <a:cs typeface="Lato" panose="020F0502020204030203" pitchFamily="34" charset="0"/>
              </a:rPr>
              <a:t>Partners for Fair Voting Maps</a:t>
            </a:r>
            <a:br>
              <a:rPr lang="en-US" sz="3600" b="1" u="sng" dirty="0">
                <a:latin typeface="Lato" panose="020F0502020204030203" pitchFamily="34" charset="0"/>
                <a:ea typeface="Lato" panose="020F0502020204030203" pitchFamily="34" charset="0"/>
                <a:cs typeface="Lato" panose="020F0502020204030203" pitchFamily="34" charset="0"/>
              </a:rPr>
            </a:br>
            <a:endParaRPr lang="en-US" dirty="0"/>
          </a:p>
        </p:txBody>
      </p:sp>
      <p:sp>
        <p:nvSpPr>
          <p:cNvPr id="3" name="Content Placeholder 2">
            <a:extLst>
              <a:ext uri="{FF2B5EF4-FFF2-40B4-BE49-F238E27FC236}">
                <a16:creationId xmlns:a16="http://schemas.microsoft.com/office/drawing/2014/main" id="{346513E2-E960-4BC9-99B4-7E31A159531A}"/>
              </a:ext>
            </a:extLst>
          </p:cNvPr>
          <p:cNvSpPr>
            <a:spLocks noGrp="1"/>
          </p:cNvSpPr>
          <p:nvPr>
            <p:ph idx="1"/>
          </p:nvPr>
        </p:nvSpPr>
        <p:spPr>
          <a:xfrm>
            <a:off x="838200" y="1371600"/>
            <a:ext cx="10515600" cy="5015765"/>
          </a:xfrm>
        </p:spPr>
        <p:txBody>
          <a:bodyPr>
            <a:normAutofit fontScale="47500" lnSpcReduction="20000"/>
          </a:bodyPr>
          <a:lstStyle/>
          <a:p>
            <a:pPr marL="0" indent="0">
              <a:lnSpc>
                <a:spcPts val="2800"/>
              </a:lnSpc>
              <a:buNone/>
            </a:pPr>
            <a:r>
              <a:rPr lang="en-US" sz="6000" b="1" dirty="0">
                <a:solidFill>
                  <a:srgbClr val="000000"/>
                </a:solidFill>
                <a:latin typeface="Merriweather" panose="02000000000000000000"/>
              </a:rPr>
              <a:t>Thank you to our state and local partners!</a:t>
            </a:r>
          </a:p>
          <a:p>
            <a:pPr marL="342891" indent="-342891">
              <a:lnSpc>
                <a:spcPts val="2800"/>
              </a:lnSpc>
              <a:spcBef>
                <a:spcPts val="0"/>
              </a:spcBef>
              <a:spcAft>
                <a:spcPts val="600"/>
              </a:spcAft>
            </a:pPr>
            <a:r>
              <a:rPr lang="en-US" sz="5000" dirty="0">
                <a:latin typeface="Merriweather" panose="02000000000000000000"/>
              </a:rPr>
              <a:t>ALL IN for Democracy</a:t>
            </a:r>
          </a:p>
          <a:p>
            <a:pPr marL="342891" indent="-342891">
              <a:lnSpc>
                <a:spcPts val="2800"/>
              </a:lnSpc>
              <a:spcBef>
                <a:spcPts val="0"/>
              </a:spcBef>
              <a:spcAft>
                <a:spcPts val="600"/>
              </a:spcAft>
            </a:pPr>
            <a:r>
              <a:rPr lang="en-US" sz="5000" dirty="0">
                <a:latin typeface="Merriweather" panose="02000000000000000000"/>
              </a:rPr>
              <a:t>Bloomington Alumnae Chapter of Delta Sigma Theta Sorority, Inc. </a:t>
            </a:r>
          </a:p>
          <a:p>
            <a:pPr marL="342891" indent="-342891">
              <a:lnSpc>
                <a:spcPts val="2800"/>
              </a:lnSpc>
              <a:spcBef>
                <a:spcPts val="0"/>
              </a:spcBef>
              <a:spcAft>
                <a:spcPts val="600"/>
              </a:spcAft>
            </a:pPr>
            <a:r>
              <a:rPr lang="en-US" sz="5000" dirty="0">
                <a:latin typeface="Merriweather" panose="02000000000000000000"/>
                <a:ea typeface="Times New Roman" panose="02020603050405020304" pitchFamily="18" charset="0"/>
              </a:rPr>
              <a:t>The League of Women Voters:</a:t>
            </a:r>
          </a:p>
          <a:p>
            <a:pPr marL="800080" lvl="1" indent="-342891">
              <a:lnSpc>
                <a:spcPts val="2800"/>
              </a:lnSpc>
              <a:spcBef>
                <a:spcPts val="0"/>
              </a:spcBef>
            </a:pPr>
            <a:r>
              <a:rPr lang="en-US" sz="5000" dirty="0">
                <a:latin typeface="Merriweather" panose="02000000000000000000"/>
                <a:ea typeface="Times New Roman" panose="02020603050405020304" pitchFamily="18" charset="0"/>
              </a:rPr>
              <a:t>Bloomington-Monroe County (LWV-BMC)</a:t>
            </a:r>
          </a:p>
          <a:p>
            <a:pPr marL="800080" lvl="1" indent="-342891">
              <a:lnSpc>
                <a:spcPts val="2800"/>
              </a:lnSpc>
              <a:spcBef>
                <a:spcPts val="0"/>
              </a:spcBef>
            </a:pPr>
            <a:r>
              <a:rPr lang="en-US" sz="5000" dirty="0">
                <a:latin typeface="Merriweather" panose="02000000000000000000"/>
                <a:ea typeface="Times New Roman" panose="02020603050405020304" pitchFamily="18" charset="0"/>
              </a:rPr>
              <a:t>Brown County (LWVBC)</a:t>
            </a:r>
          </a:p>
          <a:p>
            <a:pPr marL="800080" lvl="1" indent="-342891">
              <a:lnSpc>
                <a:spcPts val="2800"/>
              </a:lnSpc>
              <a:spcBef>
                <a:spcPts val="0"/>
              </a:spcBef>
            </a:pPr>
            <a:r>
              <a:rPr lang="en-US" sz="5000" dirty="0">
                <a:latin typeface="Merriweather" panose="02000000000000000000"/>
                <a:ea typeface="Times New Roman" panose="02020603050405020304" pitchFamily="18" charset="0"/>
              </a:rPr>
              <a:t>Indiana (LWVIN)</a:t>
            </a:r>
          </a:p>
          <a:p>
            <a:pPr marL="800080" lvl="1" indent="-342891">
              <a:lnSpc>
                <a:spcPts val="2800"/>
              </a:lnSpc>
              <a:spcBef>
                <a:spcPts val="0"/>
              </a:spcBef>
            </a:pPr>
            <a:r>
              <a:rPr lang="en-US" sz="5000" dirty="0">
                <a:latin typeface="Merriweather" panose="02000000000000000000"/>
                <a:ea typeface="Times New Roman" panose="02020603050405020304" pitchFamily="18" charset="0"/>
              </a:rPr>
              <a:t>South Central Indiana (LWVSCI)</a:t>
            </a:r>
          </a:p>
          <a:p>
            <a:pPr marL="342891" indent="-342891">
              <a:lnSpc>
                <a:spcPts val="2800"/>
              </a:lnSpc>
              <a:spcBef>
                <a:spcPts val="0"/>
              </a:spcBef>
              <a:spcAft>
                <a:spcPts val="600"/>
              </a:spcAft>
            </a:pPr>
            <a:r>
              <a:rPr lang="en-US" sz="5000" dirty="0">
                <a:latin typeface="Merriweather" panose="02000000000000000000"/>
                <a:ea typeface="Times New Roman" panose="02020603050405020304" pitchFamily="18" charset="0"/>
              </a:rPr>
              <a:t>Monroe County Branch of the National Association for the Advancement of Colored People (NAACP)</a:t>
            </a:r>
          </a:p>
          <a:p>
            <a:pPr marL="342891" indent="-342891">
              <a:lnSpc>
                <a:spcPts val="2800"/>
              </a:lnSpc>
              <a:spcBef>
                <a:spcPts val="0"/>
              </a:spcBef>
              <a:spcAft>
                <a:spcPts val="600"/>
              </a:spcAft>
            </a:pPr>
            <a:r>
              <a:rPr lang="en-US" sz="5000" dirty="0">
                <a:latin typeface="Merriweather" panose="02000000000000000000"/>
                <a:ea typeface="Times New Roman" panose="02020603050405020304" pitchFamily="18" charset="0"/>
              </a:rPr>
              <a:t>Monroe County Chapter of the National Organization for Women (NOW)</a:t>
            </a:r>
          </a:p>
          <a:p>
            <a:pPr marL="342891" indent="-342891">
              <a:lnSpc>
                <a:spcPts val="2800"/>
              </a:lnSpc>
              <a:spcBef>
                <a:spcPts val="0"/>
              </a:spcBef>
              <a:spcAft>
                <a:spcPts val="600"/>
              </a:spcAft>
            </a:pPr>
            <a:r>
              <a:rPr lang="en-US" sz="5000" dirty="0">
                <a:latin typeface="Merriweather" panose="02000000000000000000"/>
                <a:ea typeface="Times New Roman" panose="02020603050405020304" pitchFamily="18" charset="0"/>
              </a:rPr>
              <a:t>Reverse Citizens United (RCU) of Monroe County</a:t>
            </a:r>
          </a:p>
          <a:p>
            <a:endParaRPr lang="en-US" dirty="0"/>
          </a:p>
        </p:txBody>
      </p:sp>
    </p:spTree>
    <p:extLst>
      <p:ext uri="{BB962C8B-B14F-4D97-AF65-F5344CB8AC3E}">
        <p14:creationId xmlns:p14="http://schemas.microsoft.com/office/powerpoint/2010/main" val="1582057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997A51-CB63-4394-9E63-D55FF9EE215E}"/>
              </a:ext>
            </a:extLst>
          </p:cNvPr>
          <p:cNvSpPr>
            <a:spLocks noGrp="1"/>
          </p:cNvSpPr>
          <p:nvPr>
            <p:ph type="title"/>
          </p:nvPr>
        </p:nvSpPr>
        <p:spPr>
          <a:xfrm>
            <a:off x="841248" y="365125"/>
            <a:ext cx="10655808" cy="1325563"/>
          </a:xfrm>
        </p:spPr>
        <p:txBody>
          <a:bodyPr>
            <a:normAutofit/>
          </a:bodyPr>
          <a:lstStyle/>
          <a:p>
            <a:r>
              <a:rPr lang="en-US" b="1" u="sng" dirty="0"/>
              <a:t>Indiana U.S. Congressional Districts</a:t>
            </a:r>
            <a:br>
              <a:rPr lang="en-US" b="1" u="sng" dirty="0"/>
            </a:br>
            <a:endParaRPr lang="en-US" b="1" u="sng" dirty="0"/>
          </a:p>
        </p:txBody>
      </p:sp>
      <p:sp>
        <p:nvSpPr>
          <p:cNvPr id="13" name="TextBox 12">
            <a:extLst>
              <a:ext uri="{FF2B5EF4-FFF2-40B4-BE49-F238E27FC236}">
                <a16:creationId xmlns:a16="http://schemas.microsoft.com/office/drawing/2014/main" id="{F8342C4C-8A8A-4CE7-A63F-6322C53BBC7D}"/>
              </a:ext>
            </a:extLst>
          </p:cNvPr>
          <p:cNvSpPr txBox="1"/>
          <p:nvPr/>
        </p:nvSpPr>
        <p:spPr>
          <a:xfrm>
            <a:off x="3535680" y="6388610"/>
            <a:ext cx="5266944" cy="307777"/>
          </a:xfrm>
          <a:prstGeom prst="rect">
            <a:avLst/>
          </a:prstGeom>
          <a:noFill/>
        </p:spPr>
        <p:txBody>
          <a:bodyPr wrap="square">
            <a:spAutoFit/>
          </a:bodyPr>
          <a:lstStyle/>
          <a:p>
            <a:r>
              <a:rPr lang="en-US" sz="1400" b="1" u="sng" dirty="0">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https://www.stats.indiana.edu/maptools/boundary.asp</a:t>
            </a:r>
            <a:endParaRPr lang="en-US" sz="1400" b="1" dirty="0">
              <a:latin typeface="Lato" panose="020F0502020204030203" pitchFamily="34" charset="0"/>
              <a:ea typeface="Lato" panose="020F0502020204030203" pitchFamily="34" charset="0"/>
              <a:cs typeface="Lato" panose="020F0502020204030203" pitchFamily="34" charset="0"/>
            </a:endParaRPr>
          </a:p>
        </p:txBody>
      </p:sp>
      <p:grpSp>
        <p:nvGrpSpPr>
          <p:cNvPr id="2" name="Group 1">
            <a:extLst>
              <a:ext uri="{FF2B5EF4-FFF2-40B4-BE49-F238E27FC236}">
                <a16:creationId xmlns:a16="http://schemas.microsoft.com/office/drawing/2014/main" id="{C2E192E4-EADF-4769-AE26-4942E8551136}"/>
              </a:ext>
            </a:extLst>
          </p:cNvPr>
          <p:cNvGrpSpPr/>
          <p:nvPr/>
        </p:nvGrpSpPr>
        <p:grpSpPr>
          <a:xfrm>
            <a:off x="1981202" y="1879831"/>
            <a:ext cx="7434070" cy="4425696"/>
            <a:chOff x="1981202" y="1879831"/>
            <a:chExt cx="7434070" cy="4425696"/>
          </a:xfrm>
        </p:grpSpPr>
        <p:pic>
          <p:nvPicPr>
            <p:cNvPr id="4" name="Picture 3" descr="A picture containing text, clock&#10;&#10;Description automatically generated">
              <a:extLst>
                <a:ext uri="{FF2B5EF4-FFF2-40B4-BE49-F238E27FC236}">
                  <a16:creationId xmlns:a16="http://schemas.microsoft.com/office/drawing/2014/main" id="{9B730779-AB42-41E2-8A86-A28D29F57E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2" y="1879831"/>
              <a:ext cx="3319271" cy="4425696"/>
            </a:xfrm>
            <a:prstGeom prst="rect">
              <a:avLst/>
            </a:prstGeom>
          </p:spPr>
        </p:pic>
        <p:pic>
          <p:nvPicPr>
            <p:cNvPr id="6" name="Picture 5" descr="Map&#10;&#10;Description automatically generated">
              <a:extLst>
                <a:ext uri="{FF2B5EF4-FFF2-40B4-BE49-F238E27FC236}">
                  <a16:creationId xmlns:a16="http://schemas.microsoft.com/office/drawing/2014/main" id="{34A4E07C-A6BA-434F-A57B-DBF608CACF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879831"/>
              <a:ext cx="3319272" cy="4425696"/>
            </a:xfrm>
            <a:prstGeom prst="rect">
              <a:avLst/>
            </a:prstGeom>
          </p:spPr>
        </p:pic>
      </p:grpSp>
      <p:sp>
        <p:nvSpPr>
          <p:cNvPr id="14" name="TextBox 13">
            <a:extLst>
              <a:ext uri="{FF2B5EF4-FFF2-40B4-BE49-F238E27FC236}">
                <a16:creationId xmlns:a16="http://schemas.microsoft.com/office/drawing/2014/main" id="{177EBEF6-3254-4DB3-9ED9-4CD549FDD6B4}"/>
              </a:ext>
            </a:extLst>
          </p:cNvPr>
          <p:cNvSpPr txBox="1"/>
          <p:nvPr/>
        </p:nvSpPr>
        <p:spPr>
          <a:xfrm>
            <a:off x="3226375" y="1524951"/>
            <a:ext cx="828920" cy="369332"/>
          </a:xfrm>
          <a:prstGeom prst="rect">
            <a:avLst/>
          </a:prstGeom>
          <a:noFill/>
        </p:spPr>
        <p:txBody>
          <a:bodyPr wrap="square" rtlCol="0">
            <a:spAutoFit/>
          </a:bodyPr>
          <a:lstStyle/>
          <a:p>
            <a:r>
              <a:rPr lang="en-US" b="1" dirty="0">
                <a:latin typeface="Lato Medium" panose="020F0502020204030203"/>
              </a:rPr>
              <a:t>2001</a:t>
            </a:r>
          </a:p>
        </p:txBody>
      </p:sp>
      <p:sp>
        <p:nvSpPr>
          <p:cNvPr id="15" name="TextBox 14">
            <a:extLst>
              <a:ext uri="{FF2B5EF4-FFF2-40B4-BE49-F238E27FC236}">
                <a16:creationId xmlns:a16="http://schemas.microsoft.com/office/drawing/2014/main" id="{269BD764-F812-4305-8D92-7A47CFE46208}"/>
              </a:ext>
            </a:extLst>
          </p:cNvPr>
          <p:cNvSpPr txBox="1"/>
          <p:nvPr/>
        </p:nvSpPr>
        <p:spPr>
          <a:xfrm>
            <a:off x="7341176" y="1524951"/>
            <a:ext cx="828920" cy="369332"/>
          </a:xfrm>
          <a:prstGeom prst="rect">
            <a:avLst/>
          </a:prstGeom>
          <a:noFill/>
        </p:spPr>
        <p:txBody>
          <a:bodyPr wrap="square" rtlCol="0">
            <a:spAutoFit/>
          </a:bodyPr>
          <a:lstStyle/>
          <a:p>
            <a:r>
              <a:rPr lang="en-US" b="1" dirty="0">
                <a:latin typeface="Lato Medium" panose="020F0502020204030203"/>
              </a:rPr>
              <a:t>2011</a:t>
            </a:r>
          </a:p>
        </p:txBody>
      </p:sp>
    </p:spTree>
    <p:extLst>
      <p:ext uri="{BB962C8B-B14F-4D97-AF65-F5344CB8AC3E}">
        <p14:creationId xmlns:p14="http://schemas.microsoft.com/office/powerpoint/2010/main" val="1309928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4953-B5B5-4E60-AF47-FB3ABE9459B8}"/>
              </a:ext>
            </a:extLst>
          </p:cNvPr>
          <p:cNvSpPr>
            <a:spLocks noGrp="1"/>
          </p:cNvSpPr>
          <p:nvPr>
            <p:ph type="title"/>
          </p:nvPr>
        </p:nvSpPr>
        <p:spPr/>
        <p:txBody>
          <a:bodyPr>
            <a:noAutofit/>
          </a:bodyPr>
          <a:lstStyle/>
          <a:p>
            <a:r>
              <a:rPr lang="en-US" dirty="0"/>
              <a:t>U.S. Congressional District 9</a:t>
            </a:r>
            <a:br>
              <a:rPr lang="en-US" dirty="0"/>
            </a:br>
            <a:endParaRPr lang="en-US" dirty="0"/>
          </a:p>
        </p:txBody>
      </p:sp>
      <p:pic>
        <p:nvPicPr>
          <p:cNvPr id="4" name="Content Placeholder 4">
            <a:extLst>
              <a:ext uri="{FF2B5EF4-FFF2-40B4-BE49-F238E27FC236}">
                <a16:creationId xmlns:a16="http://schemas.microsoft.com/office/drawing/2014/main" id="{B4242835-33AA-4D30-B44B-8E6494033E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38926" y="2011682"/>
            <a:ext cx="4060311" cy="3654279"/>
          </a:xfrm>
          <a:prstGeom prst="rect">
            <a:avLst/>
          </a:prstGeom>
          <a:ln w="12700">
            <a:solidFill>
              <a:schemeClr val="tx1"/>
            </a:solidFill>
          </a:ln>
        </p:spPr>
      </p:pic>
      <p:pic>
        <p:nvPicPr>
          <p:cNvPr id="5" name="Picture 4">
            <a:extLst>
              <a:ext uri="{FF2B5EF4-FFF2-40B4-BE49-F238E27FC236}">
                <a16:creationId xmlns:a16="http://schemas.microsoft.com/office/drawing/2014/main" id="{4D3033A5-98CF-4EAB-962E-BDCBD8E594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38056" y="2011680"/>
            <a:ext cx="4064000" cy="3657600"/>
          </a:xfrm>
          <a:prstGeom prst="rect">
            <a:avLst/>
          </a:prstGeom>
          <a:ln w="12700">
            <a:solidFill>
              <a:schemeClr val="tx1"/>
            </a:solidFill>
          </a:ln>
        </p:spPr>
      </p:pic>
      <p:sp>
        <p:nvSpPr>
          <p:cNvPr id="6" name="TextBox 5">
            <a:extLst>
              <a:ext uri="{FF2B5EF4-FFF2-40B4-BE49-F238E27FC236}">
                <a16:creationId xmlns:a16="http://schemas.microsoft.com/office/drawing/2014/main" id="{0C9FB552-1760-448D-BD3E-0F1825226563}"/>
              </a:ext>
            </a:extLst>
          </p:cNvPr>
          <p:cNvSpPr txBox="1"/>
          <p:nvPr/>
        </p:nvSpPr>
        <p:spPr>
          <a:xfrm>
            <a:off x="3254621" y="1524951"/>
            <a:ext cx="828920" cy="369332"/>
          </a:xfrm>
          <a:prstGeom prst="rect">
            <a:avLst/>
          </a:prstGeom>
          <a:noFill/>
        </p:spPr>
        <p:txBody>
          <a:bodyPr wrap="square" rtlCol="0">
            <a:spAutoFit/>
          </a:bodyPr>
          <a:lstStyle/>
          <a:p>
            <a:r>
              <a:rPr lang="en-US" b="1" dirty="0">
                <a:latin typeface="Lato Medium" panose="020F0502020204030203"/>
              </a:rPr>
              <a:t>2001</a:t>
            </a:r>
          </a:p>
        </p:txBody>
      </p:sp>
      <p:sp>
        <p:nvSpPr>
          <p:cNvPr id="7" name="TextBox 6">
            <a:extLst>
              <a:ext uri="{FF2B5EF4-FFF2-40B4-BE49-F238E27FC236}">
                <a16:creationId xmlns:a16="http://schemas.microsoft.com/office/drawing/2014/main" id="{2B71DEF4-49A6-469A-A8B6-FE6BAAF96536}"/>
              </a:ext>
            </a:extLst>
          </p:cNvPr>
          <p:cNvSpPr txBox="1"/>
          <p:nvPr/>
        </p:nvSpPr>
        <p:spPr>
          <a:xfrm>
            <a:off x="8455596" y="1524951"/>
            <a:ext cx="828920" cy="369332"/>
          </a:xfrm>
          <a:prstGeom prst="rect">
            <a:avLst/>
          </a:prstGeom>
          <a:noFill/>
        </p:spPr>
        <p:txBody>
          <a:bodyPr wrap="square" rtlCol="0">
            <a:spAutoFit/>
          </a:bodyPr>
          <a:lstStyle/>
          <a:p>
            <a:r>
              <a:rPr lang="en-US" b="1" dirty="0">
                <a:latin typeface="Lato Medium" panose="020F0502020204030203"/>
              </a:rPr>
              <a:t>2011</a:t>
            </a:r>
          </a:p>
        </p:txBody>
      </p:sp>
      <p:sp>
        <p:nvSpPr>
          <p:cNvPr id="8" name="TextBox 7">
            <a:extLst>
              <a:ext uri="{FF2B5EF4-FFF2-40B4-BE49-F238E27FC236}">
                <a16:creationId xmlns:a16="http://schemas.microsoft.com/office/drawing/2014/main" id="{D7D93312-98D9-4185-BF07-B4B3226DE603}"/>
              </a:ext>
            </a:extLst>
          </p:cNvPr>
          <p:cNvSpPr txBox="1"/>
          <p:nvPr/>
        </p:nvSpPr>
        <p:spPr>
          <a:xfrm>
            <a:off x="3535680" y="6388609"/>
            <a:ext cx="5266944" cy="307777"/>
          </a:xfrm>
          <a:prstGeom prst="rect">
            <a:avLst/>
          </a:prstGeom>
          <a:noFill/>
        </p:spPr>
        <p:txBody>
          <a:bodyPr wrap="square">
            <a:spAutoFit/>
          </a:bodyPr>
          <a:lstStyle/>
          <a:p>
            <a:r>
              <a:rPr lang="en-US" sz="1400" b="1" u="sng" dirty="0">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https://www.stats.indiana.edu/maptools/boundary.asp</a:t>
            </a:r>
            <a:endParaRPr lang="en-US" sz="1400" b="1" u="sng"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11769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805830-3AFA-4E77-A8EF-1438A461D761}"/>
              </a:ext>
            </a:extLst>
          </p:cNvPr>
          <p:cNvSpPr>
            <a:spLocks noGrp="1"/>
          </p:cNvSpPr>
          <p:nvPr>
            <p:ph type="title"/>
          </p:nvPr>
        </p:nvSpPr>
        <p:spPr/>
        <p:txBody>
          <a:bodyPr>
            <a:normAutofit fontScale="90000"/>
          </a:bodyPr>
          <a:lstStyle/>
          <a:p>
            <a:r>
              <a:rPr lang="en-US" sz="4000" dirty="0"/>
              <a:t>Indiana State Senate Districts</a:t>
            </a:r>
            <a:br>
              <a:rPr lang="en-US" b="1" u="sng" dirty="0"/>
            </a:br>
            <a:endParaRPr lang="en-US" b="1" u="sng" dirty="0"/>
          </a:p>
        </p:txBody>
      </p:sp>
      <p:pic>
        <p:nvPicPr>
          <p:cNvPr id="12" name="Content Placeholder 13">
            <a:extLst>
              <a:ext uri="{FF2B5EF4-FFF2-40B4-BE49-F238E27FC236}">
                <a16:creationId xmlns:a16="http://schemas.microsoft.com/office/drawing/2014/main" id="{96E39967-FDE1-4D95-8D10-32E525A457F1}"/>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48784" y="1883665"/>
            <a:ext cx="3319272" cy="4426799"/>
          </a:xfrm>
          <a:prstGeom prst="rect">
            <a:avLst/>
          </a:prstGeom>
          <a:noFill/>
          <a:ln>
            <a:noFill/>
          </a:ln>
        </p:spPr>
      </p:pic>
      <p:sp>
        <p:nvSpPr>
          <p:cNvPr id="15" name="TextBox 14">
            <a:extLst>
              <a:ext uri="{FF2B5EF4-FFF2-40B4-BE49-F238E27FC236}">
                <a16:creationId xmlns:a16="http://schemas.microsoft.com/office/drawing/2014/main" id="{B16E9747-3ADA-4A16-B45B-4EB107DC28F2}"/>
              </a:ext>
            </a:extLst>
          </p:cNvPr>
          <p:cNvSpPr txBox="1"/>
          <p:nvPr/>
        </p:nvSpPr>
        <p:spPr>
          <a:xfrm>
            <a:off x="3163824" y="6336792"/>
            <a:ext cx="5342502" cy="307777"/>
          </a:xfrm>
          <a:prstGeom prst="rect">
            <a:avLst/>
          </a:prstGeom>
          <a:noFill/>
        </p:spPr>
        <p:txBody>
          <a:bodyPr wrap="square">
            <a:spAutoFit/>
          </a:bodyPr>
          <a:lstStyle/>
          <a:p>
            <a:r>
              <a:rPr lang="en-US" sz="1400" b="1" u="sng" dirty="0">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https://www.stats.indiana.edu/maptools/boundary.asp</a:t>
            </a:r>
            <a:endParaRPr lang="en-US" sz="1400" b="1" u="sng" dirty="0">
              <a:latin typeface="Lato" panose="020F0502020204030203" pitchFamily="34" charset="0"/>
              <a:ea typeface="Lato" panose="020F0502020204030203" pitchFamily="34" charset="0"/>
              <a:cs typeface="Lato" panose="020F0502020204030203" pitchFamily="34" charset="0"/>
            </a:endParaRPr>
          </a:p>
        </p:txBody>
      </p:sp>
      <p:pic>
        <p:nvPicPr>
          <p:cNvPr id="13" name="Picture 12">
            <a:extLst>
              <a:ext uri="{FF2B5EF4-FFF2-40B4-BE49-F238E27FC236}">
                <a16:creationId xmlns:a16="http://schemas.microsoft.com/office/drawing/2014/main" id="{75B52DCE-CD51-4B83-8DC0-6EBBEC64E1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883665"/>
            <a:ext cx="3136392" cy="4427019"/>
          </a:xfrm>
          <a:prstGeom prst="rect">
            <a:avLst/>
          </a:prstGeom>
        </p:spPr>
      </p:pic>
      <p:grpSp>
        <p:nvGrpSpPr>
          <p:cNvPr id="2" name="Group 1">
            <a:extLst>
              <a:ext uri="{FF2B5EF4-FFF2-40B4-BE49-F238E27FC236}">
                <a16:creationId xmlns:a16="http://schemas.microsoft.com/office/drawing/2014/main" id="{F2E40D7B-9093-4B2B-82D1-266DBF04D7F4}"/>
              </a:ext>
            </a:extLst>
          </p:cNvPr>
          <p:cNvGrpSpPr/>
          <p:nvPr/>
        </p:nvGrpSpPr>
        <p:grpSpPr>
          <a:xfrm>
            <a:off x="3267319" y="1524951"/>
            <a:ext cx="4902777" cy="369332"/>
            <a:chOff x="3267319" y="1524951"/>
            <a:chExt cx="4902777" cy="369332"/>
          </a:xfrm>
        </p:grpSpPr>
        <p:sp>
          <p:nvSpPr>
            <p:cNvPr id="14" name="TextBox 13">
              <a:extLst>
                <a:ext uri="{FF2B5EF4-FFF2-40B4-BE49-F238E27FC236}">
                  <a16:creationId xmlns:a16="http://schemas.microsoft.com/office/drawing/2014/main" id="{1BA58F33-8D33-4661-A3A3-F3041896D9CC}"/>
                </a:ext>
              </a:extLst>
            </p:cNvPr>
            <p:cNvSpPr txBox="1"/>
            <p:nvPr/>
          </p:nvSpPr>
          <p:spPr>
            <a:xfrm>
              <a:off x="3267319" y="1524951"/>
              <a:ext cx="828920" cy="369332"/>
            </a:xfrm>
            <a:prstGeom prst="rect">
              <a:avLst/>
            </a:prstGeom>
            <a:noFill/>
          </p:spPr>
          <p:txBody>
            <a:bodyPr wrap="square" rtlCol="0">
              <a:spAutoFit/>
            </a:bodyPr>
            <a:lstStyle/>
            <a:p>
              <a:r>
                <a:rPr lang="en-US" b="1" dirty="0">
                  <a:latin typeface="Lato Medium" panose="020F0502020204030203"/>
                </a:rPr>
                <a:t>2001</a:t>
              </a:r>
            </a:p>
          </p:txBody>
        </p:sp>
        <p:sp>
          <p:nvSpPr>
            <p:cNvPr id="16" name="TextBox 15">
              <a:extLst>
                <a:ext uri="{FF2B5EF4-FFF2-40B4-BE49-F238E27FC236}">
                  <a16:creationId xmlns:a16="http://schemas.microsoft.com/office/drawing/2014/main" id="{7E706253-023A-41DF-9FB4-951F802F0259}"/>
                </a:ext>
              </a:extLst>
            </p:cNvPr>
            <p:cNvSpPr txBox="1"/>
            <p:nvPr/>
          </p:nvSpPr>
          <p:spPr>
            <a:xfrm>
              <a:off x="7341176" y="1524951"/>
              <a:ext cx="828920" cy="369332"/>
            </a:xfrm>
            <a:prstGeom prst="rect">
              <a:avLst/>
            </a:prstGeom>
            <a:noFill/>
          </p:spPr>
          <p:txBody>
            <a:bodyPr wrap="square" rtlCol="0">
              <a:spAutoFit/>
            </a:bodyPr>
            <a:lstStyle/>
            <a:p>
              <a:r>
                <a:rPr lang="en-US" b="1" dirty="0">
                  <a:latin typeface="Lato Medium" panose="020F0502020204030203"/>
                </a:rPr>
                <a:t>2011</a:t>
              </a:r>
            </a:p>
          </p:txBody>
        </p:sp>
      </p:grpSp>
    </p:spTree>
    <p:extLst>
      <p:ext uri="{BB962C8B-B14F-4D97-AF65-F5344CB8AC3E}">
        <p14:creationId xmlns:p14="http://schemas.microsoft.com/office/powerpoint/2010/main" val="2913036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805830-3AFA-4E77-A8EF-1438A461D761}"/>
              </a:ext>
            </a:extLst>
          </p:cNvPr>
          <p:cNvSpPr>
            <a:spLocks noGrp="1"/>
          </p:cNvSpPr>
          <p:nvPr>
            <p:ph type="title"/>
          </p:nvPr>
        </p:nvSpPr>
        <p:spPr/>
        <p:txBody>
          <a:bodyPr>
            <a:normAutofit fontScale="90000"/>
          </a:bodyPr>
          <a:lstStyle/>
          <a:p>
            <a:r>
              <a:rPr lang="en-US" sz="4000" b="1" u="sng" dirty="0"/>
              <a:t>Indiana State House Districts</a:t>
            </a:r>
            <a:br>
              <a:rPr lang="en-US" b="1" u="sng" dirty="0"/>
            </a:br>
            <a:endParaRPr lang="en-US" b="1" u="sng" dirty="0"/>
          </a:p>
        </p:txBody>
      </p:sp>
      <p:sp>
        <p:nvSpPr>
          <p:cNvPr id="15" name="TextBox 14">
            <a:extLst>
              <a:ext uri="{FF2B5EF4-FFF2-40B4-BE49-F238E27FC236}">
                <a16:creationId xmlns:a16="http://schemas.microsoft.com/office/drawing/2014/main" id="{B16E9747-3ADA-4A16-B45B-4EB107DC28F2}"/>
              </a:ext>
            </a:extLst>
          </p:cNvPr>
          <p:cNvSpPr txBox="1"/>
          <p:nvPr/>
        </p:nvSpPr>
        <p:spPr>
          <a:xfrm>
            <a:off x="3163824" y="6336792"/>
            <a:ext cx="5446776" cy="307777"/>
          </a:xfrm>
          <a:prstGeom prst="rect">
            <a:avLst/>
          </a:prstGeom>
          <a:noFill/>
        </p:spPr>
        <p:txBody>
          <a:bodyPr wrap="square">
            <a:spAutoFit/>
          </a:bodyPr>
          <a:lstStyle/>
          <a:p>
            <a:r>
              <a:rPr lang="en-US" sz="1400" b="1" u="sng" dirty="0">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https://www.stats.indiana.edu/maptools/boundary.asp</a:t>
            </a:r>
            <a:endParaRPr lang="en-US" sz="1400" b="1" u="sng" dirty="0">
              <a:latin typeface="Lato" panose="020F0502020204030203" pitchFamily="34" charset="0"/>
              <a:ea typeface="Lato" panose="020F0502020204030203" pitchFamily="34" charset="0"/>
              <a:cs typeface="Lato" panose="020F0502020204030203" pitchFamily="34" charset="0"/>
            </a:endParaRPr>
          </a:p>
        </p:txBody>
      </p:sp>
      <p:pic>
        <p:nvPicPr>
          <p:cNvPr id="4" name="Picture 3" descr="Map&#10;&#10;Description automatically generated">
            <a:extLst>
              <a:ext uri="{FF2B5EF4-FFF2-40B4-BE49-F238E27FC236}">
                <a16:creationId xmlns:a16="http://schemas.microsoft.com/office/drawing/2014/main" id="{74425B03-E374-48E9-9F30-12F2308B44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9602" y="1838944"/>
            <a:ext cx="3321399" cy="4428531"/>
          </a:xfrm>
          <a:prstGeom prst="rect">
            <a:avLst/>
          </a:prstGeom>
        </p:spPr>
      </p:pic>
      <p:pic>
        <p:nvPicPr>
          <p:cNvPr id="7" name="Picture 6" descr="Map&#10;&#10;Description automatically generated">
            <a:extLst>
              <a:ext uri="{FF2B5EF4-FFF2-40B4-BE49-F238E27FC236}">
                <a16:creationId xmlns:a16="http://schemas.microsoft.com/office/drawing/2014/main" id="{90514B82-C560-4A47-AFC3-17E9F41141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5003" y="1860401"/>
            <a:ext cx="3319272" cy="4425695"/>
          </a:xfrm>
          <a:prstGeom prst="rect">
            <a:avLst/>
          </a:prstGeom>
        </p:spPr>
      </p:pic>
      <p:sp>
        <p:nvSpPr>
          <p:cNvPr id="9" name="TextBox 8">
            <a:extLst>
              <a:ext uri="{FF2B5EF4-FFF2-40B4-BE49-F238E27FC236}">
                <a16:creationId xmlns:a16="http://schemas.microsoft.com/office/drawing/2014/main" id="{C5E36A8F-95DB-4E88-91B6-476E90453B8F}"/>
              </a:ext>
            </a:extLst>
          </p:cNvPr>
          <p:cNvSpPr txBox="1"/>
          <p:nvPr/>
        </p:nvSpPr>
        <p:spPr>
          <a:xfrm>
            <a:off x="3226375" y="1524951"/>
            <a:ext cx="828920" cy="369332"/>
          </a:xfrm>
          <a:prstGeom prst="rect">
            <a:avLst/>
          </a:prstGeom>
          <a:noFill/>
        </p:spPr>
        <p:txBody>
          <a:bodyPr wrap="square" rtlCol="0">
            <a:spAutoFit/>
          </a:bodyPr>
          <a:lstStyle/>
          <a:p>
            <a:r>
              <a:rPr lang="en-US" b="1" dirty="0">
                <a:latin typeface="Lato Medium" panose="020F0502020204030203"/>
              </a:rPr>
              <a:t>2001</a:t>
            </a:r>
          </a:p>
        </p:txBody>
      </p:sp>
      <p:sp>
        <p:nvSpPr>
          <p:cNvPr id="10" name="TextBox 9">
            <a:extLst>
              <a:ext uri="{FF2B5EF4-FFF2-40B4-BE49-F238E27FC236}">
                <a16:creationId xmlns:a16="http://schemas.microsoft.com/office/drawing/2014/main" id="{7B265BE7-2626-426C-A255-4C1081EBBCD5}"/>
              </a:ext>
            </a:extLst>
          </p:cNvPr>
          <p:cNvSpPr txBox="1"/>
          <p:nvPr/>
        </p:nvSpPr>
        <p:spPr>
          <a:xfrm>
            <a:off x="7341176" y="1524951"/>
            <a:ext cx="828920" cy="369332"/>
          </a:xfrm>
          <a:prstGeom prst="rect">
            <a:avLst/>
          </a:prstGeom>
          <a:noFill/>
        </p:spPr>
        <p:txBody>
          <a:bodyPr wrap="square" rtlCol="0">
            <a:spAutoFit/>
          </a:bodyPr>
          <a:lstStyle/>
          <a:p>
            <a:r>
              <a:rPr lang="en-US" b="1" dirty="0">
                <a:latin typeface="Lato Medium" panose="020F0502020204030203"/>
              </a:rPr>
              <a:t>2011</a:t>
            </a:r>
          </a:p>
        </p:txBody>
      </p:sp>
    </p:spTree>
    <p:extLst>
      <p:ext uri="{BB962C8B-B14F-4D97-AF65-F5344CB8AC3E}">
        <p14:creationId xmlns:p14="http://schemas.microsoft.com/office/powerpoint/2010/main" val="3664683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6FF2A-A8D4-47E7-9220-1AABC3528E7D}"/>
              </a:ext>
            </a:extLst>
          </p:cNvPr>
          <p:cNvSpPr>
            <a:spLocks noGrp="1"/>
          </p:cNvSpPr>
          <p:nvPr>
            <p:ph type="title"/>
          </p:nvPr>
        </p:nvSpPr>
        <p:spPr/>
        <p:txBody>
          <a:bodyPr>
            <a:normAutofit fontScale="90000"/>
          </a:bodyPr>
          <a:lstStyle/>
          <a:p>
            <a:r>
              <a:rPr lang="en-US" b="1" u="sng" dirty="0"/>
              <a:t>Gerrymandered? Monroe County House Districts </a:t>
            </a:r>
            <a:endParaRPr lang="en-US" dirty="0"/>
          </a:p>
        </p:txBody>
      </p:sp>
      <p:sp>
        <p:nvSpPr>
          <p:cNvPr id="5" name="TextBox 4">
            <a:extLst>
              <a:ext uri="{FF2B5EF4-FFF2-40B4-BE49-F238E27FC236}">
                <a16:creationId xmlns:a16="http://schemas.microsoft.com/office/drawing/2014/main" id="{035B96F6-F26F-4328-AA5E-5C0E9AFF3848}"/>
              </a:ext>
            </a:extLst>
          </p:cNvPr>
          <p:cNvSpPr txBox="1"/>
          <p:nvPr/>
        </p:nvSpPr>
        <p:spPr>
          <a:xfrm>
            <a:off x="4078224" y="6336792"/>
            <a:ext cx="4177553" cy="307777"/>
          </a:xfrm>
          <a:prstGeom prst="rect">
            <a:avLst/>
          </a:prstGeom>
          <a:noFill/>
        </p:spPr>
        <p:txBody>
          <a:bodyPr wrap="square" rtlCol="0">
            <a:spAutoFit/>
          </a:bodyPr>
          <a:lstStyle/>
          <a:p>
            <a:r>
              <a:rPr lang="en-US" sz="1400" b="1" u="sng" dirty="0">
                <a:latin typeface="Lato" panose="020F0502020204030203" pitchFamily="34" charset="0"/>
                <a:ea typeface="Lato" panose="020F0502020204030203" pitchFamily="34" charset="0"/>
                <a:cs typeface="Lato" panose="020F0502020204030203" pitchFamily="34" charset="0"/>
              </a:rPr>
              <a:t>Source: Monroe County Document Center </a:t>
            </a:r>
          </a:p>
        </p:txBody>
      </p:sp>
      <p:pic>
        <p:nvPicPr>
          <p:cNvPr id="8" name="Picture 7" descr="Map&#10;&#10;Description automatically generated">
            <a:extLst>
              <a:ext uri="{FF2B5EF4-FFF2-40B4-BE49-F238E27FC236}">
                <a16:creationId xmlns:a16="http://schemas.microsoft.com/office/drawing/2014/main" id="{497860FB-634B-4D08-95F5-67F849C6CDC8}"/>
              </a:ext>
            </a:extLst>
          </p:cNvPr>
          <p:cNvPicPr>
            <a:picLocks noChangeAspect="1"/>
          </p:cNvPicPr>
          <p:nvPr/>
        </p:nvPicPr>
        <p:blipFill rotWithShape="1">
          <a:blip r:embed="rId3">
            <a:extLst>
              <a:ext uri="{28A0092B-C50C-407E-A947-70E740481C1C}">
                <a14:useLocalDpi xmlns:a14="http://schemas.microsoft.com/office/drawing/2010/main" val="0"/>
              </a:ext>
            </a:extLst>
          </a:blip>
          <a:srcRect l="2511" t="1555" b="2539"/>
          <a:stretch/>
        </p:blipFill>
        <p:spPr>
          <a:xfrm>
            <a:off x="3431097" y="1459673"/>
            <a:ext cx="4800717" cy="4414945"/>
          </a:xfrm>
          <a:prstGeom prst="rect">
            <a:avLst/>
          </a:prstGeom>
          <a:ln w="12700">
            <a:solidFill>
              <a:schemeClr val="tx1"/>
            </a:solidFill>
          </a:ln>
        </p:spPr>
      </p:pic>
    </p:spTree>
    <p:extLst>
      <p:ext uri="{BB962C8B-B14F-4D97-AF65-F5344CB8AC3E}">
        <p14:creationId xmlns:p14="http://schemas.microsoft.com/office/powerpoint/2010/main" val="2013784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3CD2-313C-4D47-9003-DDA9B50185F1}"/>
              </a:ext>
            </a:extLst>
          </p:cNvPr>
          <p:cNvSpPr>
            <a:spLocks noGrp="1"/>
          </p:cNvSpPr>
          <p:nvPr>
            <p:ph type="title"/>
          </p:nvPr>
        </p:nvSpPr>
        <p:spPr/>
        <p:txBody>
          <a:bodyPr/>
          <a:lstStyle/>
          <a:p>
            <a:r>
              <a:rPr lang="en-US" b="1" u="sng" dirty="0"/>
              <a:t>Gerrymandered? Indiana Senate District 28 </a:t>
            </a:r>
            <a:endParaRPr lang="en-US" dirty="0"/>
          </a:p>
        </p:txBody>
      </p:sp>
      <p:pic>
        <p:nvPicPr>
          <p:cNvPr id="5" name="Content Placeholder 4">
            <a:extLst>
              <a:ext uri="{FF2B5EF4-FFF2-40B4-BE49-F238E27FC236}">
                <a16:creationId xmlns:a16="http://schemas.microsoft.com/office/drawing/2014/main" id="{2BCBD528-1D3C-4768-BDBB-3B0CF7466DA9}"/>
              </a:ext>
            </a:extLst>
          </p:cNvPr>
          <p:cNvPicPr>
            <a:picLocks noGrp="1" noChangeAspect="1"/>
          </p:cNvPicPr>
          <p:nvPr/>
        </p:nvPicPr>
        <p:blipFill rotWithShape="1">
          <a:blip r:embed="rId3" cstate="print">
            <a:extLst>
              <a:ext uri="{28A0092B-C50C-407E-A947-70E740481C1C}">
                <a14:useLocalDpi xmlns:a14="http://schemas.microsoft.com/office/drawing/2010/main" val="0"/>
              </a:ext>
            </a:extLst>
          </a:blip>
          <a:srcRect l="8405" t="9003" r="3153" b="3734"/>
          <a:stretch/>
        </p:blipFill>
        <p:spPr>
          <a:xfrm>
            <a:off x="3959352" y="1828800"/>
            <a:ext cx="4732361" cy="4058667"/>
          </a:xfrm>
          <a:prstGeom prst="rect">
            <a:avLst/>
          </a:prstGeom>
          <a:ln w="12700">
            <a:solidFill>
              <a:schemeClr val="tx1"/>
            </a:solidFill>
          </a:ln>
        </p:spPr>
      </p:pic>
      <p:sp>
        <p:nvSpPr>
          <p:cNvPr id="6" name="TextBox 5">
            <a:extLst>
              <a:ext uri="{FF2B5EF4-FFF2-40B4-BE49-F238E27FC236}">
                <a16:creationId xmlns:a16="http://schemas.microsoft.com/office/drawing/2014/main" id="{61CDC517-FDAF-4F62-A543-E035D1424637}"/>
              </a:ext>
            </a:extLst>
          </p:cNvPr>
          <p:cNvSpPr txBox="1"/>
          <p:nvPr/>
        </p:nvSpPr>
        <p:spPr>
          <a:xfrm>
            <a:off x="2721934" y="6336793"/>
            <a:ext cx="7118752" cy="307777"/>
          </a:xfrm>
          <a:prstGeom prst="rect">
            <a:avLst/>
          </a:prstGeom>
          <a:noFill/>
        </p:spPr>
        <p:txBody>
          <a:bodyPr wrap="square" rtlCol="0">
            <a:spAutoFit/>
          </a:bodyPr>
          <a:lstStyle/>
          <a:p>
            <a:r>
              <a:rPr lang="en-US" sz="1400" b="1" u="sng" dirty="0">
                <a:latin typeface="Lato" panose="020F0502020204030203" pitchFamily="34" charset="0"/>
                <a:ea typeface="Lato" panose="020F0502020204030203" pitchFamily="34" charset="0"/>
                <a:cs typeface="Lato" panose="020F0502020204030203" pitchFamily="34" charset="0"/>
              </a:rPr>
              <a:t>Source: Indiana Geographical Information System. Obtained from All IN for Democracy</a:t>
            </a:r>
            <a:r>
              <a:rPr lang="en-US" sz="1400" dirty="0"/>
              <a:t>.</a:t>
            </a:r>
          </a:p>
        </p:txBody>
      </p:sp>
    </p:spTree>
    <p:extLst>
      <p:ext uri="{BB962C8B-B14F-4D97-AF65-F5344CB8AC3E}">
        <p14:creationId xmlns:p14="http://schemas.microsoft.com/office/powerpoint/2010/main" val="3948578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5BB72BA-8160-4EBD-85FD-5D1E08B1FF30}"/>
              </a:ext>
            </a:extLst>
          </p:cNvPr>
          <p:cNvSpPr>
            <a:spLocks noGrp="1"/>
          </p:cNvSpPr>
          <p:nvPr>
            <p:ph idx="1"/>
          </p:nvPr>
        </p:nvSpPr>
        <p:spPr>
          <a:xfrm>
            <a:off x="838200" y="2724912"/>
            <a:ext cx="10515600" cy="1288127"/>
          </a:xfrm>
        </p:spPr>
        <p:txBody>
          <a:bodyPr>
            <a:normAutofit lnSpcReduction="10000"/>
          </a:bodyPr>
          <a:lstStyle/>
          <a:p>
            <a:pPr marL="0" indent="0" algn="ctr">
              <a:buNone/>
            </a:pPr>
            <a:r>
              <a:rPr lang="en-US" sz="4400" b="1" dirty="0">
                <a:solidFill>
                  <a:srgbClr val="0070C0"/>
                </a:solidFill>
                <a:latin typeface="Lucida Sans Unicode" panose="020B0602030504020204" pitchFamily="34" charset="0"/>
                <a:cs typeface="Lucida Sans Unicode" panose="020B0602030504020204" pitchFamily="34" charset="0"/>
              </a:rPr>
              <a:t>Criteria for Drawing Districts</a:t>
            </a:r>
            <a:br>
              <a:rPr lang="en-US" sz="4400" b="1" dirty="0">
                <a:solidFill>
                  <a:srgbClr val="0070C0"/>
                </a:solidFill>
                <a:latin typeface="Lucida Sans Unicode" panose="020B0602030504020204" pitchFamily="34" charset="0"/>
                <a:cs typeface="Lucida Sans Unicode" panose="020B0602030504020204" pitchFamily="34" charset="0"/>
              </a:rPr>
            </a:br>
            <a:r>
              <a:rPr lang="en-US" sz="4400" b="1" dirty="0">
                <a:solidFill>
                  <a:srgbClr val="0070C0"/>
                </a:solidFill>
                <a:latin typeface="Lucida Sans Unicode" panose="020B0602030504020204" pitchFamily="34" charset="0"/>
                <a:cs typeface="Lucida Sans Unicode" panose="020B0602030504020204" pitchFamily="34" charset="0"/>
              </a:rPr>
              <a:t>and Efforts to Reform</a:t>
            </a:r>
          </a:p>
        </p:txBody>
      </p:sp>
    </p:spTree>
    <p:extLst>
      <p:ext uri="{BB962C8B-B14F-4D97-AF65-F5344CB8AC3E}">
        <p14:creationId xmlns:p14="http://schemas.microsoft.com/office/powerpoint/2010/main" val="1993943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7DB10-9599-4232-A89D-82CFF9BDDD2B}"/>
              </a:ext>
            </a:extLst>
          </p:cNvPr>
          <p:cNvSpPr>
            <a:spLocks noGrp="1"/>
          </p:cNvSpPr>
          <p:nvPr>
            <p:ph type="title"/>
          </p:nvPr>
        </p:nvSpPr>
        <p:spPr/>
        <p:txBody>
          <a:bodyPr>
            <a:normAutofit fontScale="90000"/>
          </a:bodyPr>
          <a:lstStyle/>
          <a:p>
            <a:r>
              <a:rPr lang="en-US" b="1" u="sng" dirty="0"/>
              <a:t>Compare Criteria for Indiana Maps with Fair Criteria</a:t>
            </a:r>
            <a:endParaRPr lang="en-US" dirty="0"/>
          </a:p>
        </p:txBody>
      </p:sp>
      <p:graphicFrame>
        <p:nvGraphicFramePr>
          <p:cNvPr id="7" name="Content Placeholder 6">
            <a:extLst>
              <a:ext uri="{FF2B5EF4-FFF2-40B4-BE49-F238E27FC236}">
                <a16:creationId xmlns:a16="http://schemas.microsoft.com/office/drawing/2014/main" id="{07B2A94B-4348-4E24-B88F-DF71EF585DE2}"/>
              </a:ext>
            </a:extLst>
          </p:cNvPr>
          <p:cNvGraphicFramePr>
            <a:graphicFrameLocks noGrp="1"/>
          </p:cNvGraphicFramePr>
          <p:nvPr>
            <p:ph idx="1"/>
            <p:extLst>
              <p:ext uri="{D42A27DB-BD31-4B8C-83A1-F6EECF244321}">
                <p14:modId xmlns:p14="http://schemas.microsoft.com/office/powerpoint/2010/main" val="993150778"/>
              </p:ext>
            </p:extLst>
          </p:nvPr>
        </p:nvGraphicFramePr>
        <p:xfrm>
          <a:off x="979227" y="958615"/>
          <a:ext cx="10940058" cy="5463378"/>
        </p:xfrm>
        <a:graphic>
          <a:graphicData uri="http://schemas.openxmlformats.org/drawingml/2006/table">
            <a:tbl>
              <a:tblPr firstRow="1" firstCol="1" bandRow="1">
                <a:tableStyleId>{5C22544A-7EE6-4342-B048-85BDC9FD1C3A}</a:tableStyleId>
              </a:tblPr>
              <a:tblGrid>
                <a:gridCol w="1586056">
                  <a:extLst>
                    <a:ext uri="{9D8B030D-6E8A-4147-A177-3AD203B41FA5}">
                      <a16:colId xmlns:a16="http://schemas.microsoft.com/office/drawing/2014/main" val="194120098"/>
                    </a:ext>
                  </a:extLst>
                </a:gridCol>
                <a:gridCol w="4319876">
                  <a:extLst>
                    <a:ext uri="{9D8B030D-6E8A-4147-A177-3AD203B41FA5}">
                      <a16:colId xmlns:a16="http://schemas.microsoft.com/office/drawing/2014/main" val="2185487719"/>
                    </a:ext>
                  </a:extLst>
                </a:gridCol>
                <a:gridCol w="5034126">
                  <a:extLst>
                    <a:ext uri="{9D8B030D-6E8A-4147-A177-3AD203B41FA5}">
                      <a16:colId xmlns:a16="http://schemas.microsoft.com/office/drawing/2014/main" val="3893131043"/>
                    </a:ext>
                  </a:extLst>
                </a:gridCol>
              </a:tblGrid>
              <a:tr h="359246">
                <a:tc>
                  <a:txBody>
                    <a:bodyPr/>
                    <a:lstStyle/>
                    <a:p>
                      <a:pPr marL="0" marR="0" algn="ctr">
                        <a:lnSpc>
                          <a:spcPct val="110000"/>
                        </a:lnSpc>
                        <a:spcBef>
                          <a:spcPts val="0"/>
                        </a:spcBef>
                        <a:spcAft>
                          <a:spcPts val="1000"/>
                        </a:spcAft>
                      </a:pPr>
                      <a:endParaRPr lang="en-US" sz="1600" dirty="0">
                        <a:solidFill>
                          <a:schemeClr val="tx1"/>
                        </a:solidFill>
                        <a:effectLst/>
                        <a:latin typeface="Merriweather" panose="0200000000000000000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l">
                        <a:lnSpc>
                          <a:spcPct val="110000"/>
                        </a:lnSpc>
                        <a:spcBef>
                          <a:spcPts val="0"/>
                        </a:spcBef>
                        <a:spcAft>
                          <a:spcPts val="1000"/>
                        </a:spcAft>
                      </a:pPr>
                      <a:endParaRPr lang="en-US" sz="3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0" marR="0" algn="l">
                        <a:lnSpc>
                          <a:spcPct val="110000"/>
                        </a:lnSpc>
                        <a:spcBef>
                          <a:spcPts val="0"/>
                        </a:spcBef>
                        <a:spcAft>
                          <a:spcPts val="1000"/>
                        </a:spcAft>
                      </a:pPr>
                      <a:r>
                        <a:rPr lang="en-US" sz="1600" dirty="0">
                          <a:solidFill>
                            <a:schemeClr val="tx1"/>
                          </a:solidFill>
                          <a:effectLst/>
                          <a:latin typeface="Lato" panose="020F0502020204030203" pitchFamily="34" charset="0"/>
                          <a:ea typeface="Lato" panose="020F0502020204030203" pitchFamily="34" charset="0"/>
                          <a:cs typeface="Lato" panose="020F0502020204030203" pitchFamily="34" charset="0"/>
                        </a:rPr>
                        <a:t>INDIANA MAPS</a:t>
                      </a:r>
                    </a:p>
                  </a:txBody>
                  <a:tcPr marL="68580" marR="68580" marT="0" marB="0" anchor="ctr">
                    <a:solidFill>
                      <a:schemeClr val="accent1">
                        <a:lumMod val="40000"/>
                        <a:lumOff val="60000"/>
                      </a:schemeClr>
                    </a:solidFill>
                  </a:tcPr>
                </a:tc>
                <a:tc>
                  <a:txBody>
                    <a:bodyPr/>
                    <a:lstStyle/>
                    <a:p>
                      <a:pPr marL="0" marR="0" algn="l">
                        <a:lnSpc>
                          <a:spcPct val="110000"/>
                        </a:lnSpc>
                        <a:spcBef>
                          <a:spcPts val="0"/>
                        </a:spcBef>
                        <a:spcAft>
                          <a:spcPts val="1000"/>
                        </a:spcAft>
                      </a:pPr>
                      <a:endParaRPr lang="en-US" sz="3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0" marR="0" algn="l">
                        <a:lnSpc>
                          <a:spcPct val="110000"/>
                        </a:lnSpc>
                        <a:spcBef>
                          <a:spcPts val="0"/>
                        </a:spcBef>
                        <a:spcAft>
                          <a:spcPts val="1000"/>
                        </a:spcAft>
                      </a:pPr>
                      <a:r>
                        <a:rPr lang="en-US" sz="1600">
                          <a:solidFill>
                            <a:schemeClr val="tx1"/>
                          </a:solidFill>
                          <a:effectLst/>
                          <a:latin typeface="Lato" panose="020F0502020204030203" pitchFamily="34" charset="0"/>
                          <a:ea typeface="Lato" panose="020F0502020204030203" pitchFamily="34" charset="0"/>
                          <a:cs typeface="Lato" panose="020F0502020204030203" pitchFamily="34" charset="0"/>
                        </a:rPr>
                        <a:t>FAIR MAPS</a:t>
                      </a:r>
                      <a:endParaRPr lang="en-US"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051844815"/>
                  </a:ext>
                </a:extLst>
              </a:tr>
              <a:tr h="456601">
                <a:tc>
                  <a:txBody>
                    <a:bodyPr/>
                    <a:lstStyle/>
                    <a:p>
                      <a:pPr marL="0" marR="0">
                        <a:lnSpc>
                          <a:spcPct val="110000"/>
                        </a:lnSpc>
                        <a:spcBef>
                          <a:spcPts val="0"/>
                        </a:spcBef>
                        <a:spcAft>
                          <a:spcPts val="800"/>
                        </a:spcAft>
                      </a:pPr>
                      <a:r>
                        <a:rPr lang="en-US" sz="1400" b="1" dirty="0">
                          <a:solidFill>
                            <a:schemeClr val="tx1"/>
                          </a:solidFill>
                          <a:effectLst/>
                          <a:latin typeface="Lato" panose="020F0502020204030203" pitchFamily="34" charset="0"/>
                          <a:ea typeface="Lato" panose="020F0502020204030203" pitchFamily="34" charset="0"/>
                          <a:cs typeface="Lato" panose="020F0502020204030203" pitchFamily="34" charset="0"/>
                        </a:rPr>
                        <a:t>WHO</a:t>
                      </a:r>
                    </a:p>
                  </a:txBody>
                  <a:tcPr marL="68580" marR="68580" marT="0" marB="0" anchor="ctr">
                    <a:solidFill>
                      <a:schemeClr val="accent1">
                        <a:lumMod val="40000"/>
                        <a:lumOff val="60000"/>
                      </a:schemeClr>
                    </a:solidFill>
                  </a:tcPr>
                </a:tc>
                <a:tc>
                  <a:txBody>
                    <a:bodyPr/>
                    <a:lstStyle/>
                    <a:p>
                      <a:pPr marL="0" marR="0">
                        <a:lnSpc>
                          <a:spcPct val="110000"/>
                        </a:lnSpc>
                        <a:spcBef>
                          <a:spcPts val="0"/>
                        </a:spcBef>
                        <a:spcAft>
                          <a:spcPts val="800"/>
                        </a:spcAft>
                      </a:pPr>
                      <a:r>
                        <a:rPr lang="en-US" sz="1400" b="0" dirty="0">
                          <a:solidFill>
                            <a:schemeClr val="tx1"/>
                          </a:solidFill>
                          <a:effectLst/>
                          <a:latin typeface="Merriweather" panose="02000000000000000000"/>
                        </a:rPr>
                        <a:t>Indiana Legislature </a:t>
                      </a:r>
                      <a:endParaRPr lang="en-US" sz="1400" b="0" dirty="0">
                        <a:solidFill>
                          <a:schemeClr val="tx1"/>
                        </a:solidFill>
                        <a:effectLst/>
                        <a:latin typeface="Merriweather" panose="0200000000000000000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nSpc>
                          <a:spcPct val="110000"/>
                        </a:lnSpc>
                        <a:spcBef>
                          <a:spcPts val="0"/>
                        </a:spcBef>
                        <a:spcAft>
                          <a:spcPts val="800"/>
                        </a:spcAft>
                      </a:pPr>
                      <a:r>
                        <a:rPr lang="en-US" sz="1400" dirty="0">
                          <a:solidFill>
                            <a:schemeClr val="tx1"/>
                          </a:solidFill>
                          <a:effectLst/>
                          <a:latin typeface="Merriweather" panose="02000000000000000000"/>
                        </a:rPr>
                        <a:t>Independent commission with diverse membership</a:t>
                      </a:r>
                      <a:endParaRPr lang="en-US" sz="1400" dirty="0">
                        <a:solidFill>
                          <a:schemeClr val="tx1"/>
                        </a:solidFill>
                        <a:effectLst/>
                        <a:latin typeface="Merriweather" panose="0200000000000000000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851339358"/>
                  </a:ext>
                </a:extLst>
              </a:tr>
              <a:tr h="1929008">
                <a:tc>
                  <a:txBody>
                    <a:bodyPr/>
                    <a:lstStyle/>
                    <a:p>
                      <a:pPr marL="0" marR="0" lvl="0" indent="0">
                        <a:lnSpc>
                          <a:spcPct val="110000"/>
                        </a:lnSpc>
                        <a:spcBef>
                          <a:spcPts val="0"/>
                        </a:spcBef>
                        <a:spcAft>
                          <a:spcPts val="0"/>
                        </a:spcAft>
                        <a:buFont typeface="Arial" panose="020B0604020202020204" pitchFamily="34" charset="0"/>
                        <a:buNone/>
                        <a:tabLst>
                          <a:tab pos="228600" algn="l"/>
                        </a:tabLst>
                      </a:pPr>
                      <a:r>
                        <a:rPr lang="en-US" sz="1400" b="1" dirty="0">
                          <a:solidFill>
                            <a:schemeClr val="tx1"/>
                          </a:solidFill>
                          <a:effectLst/>
                          <a:latin typeface="Lato" panose="020F0502020204030203" pitchFamily="34" charset="0"/>
                          <a:ea typeface="Lato" panose="020F0502020204030203" pitchFamily="34" charset="0"/>
                          <a:cs typeface="Lato" panose="020F0502020204030203" pitchFamily="34" charset="0"/>
                        </a:rPr>
                        <a:t>LEGAL </a:t>
                      </a:r>
                    </a:p>
                    <a:p>
                      <a:pPr marL="0" marR="0" lvl="0" indent="0">
                        <a:lnSpc>
                          <a:spcPct val="110000"/>
                        </a:lnSpc>
                        <a:spcBef>
                          <a:spcPts val="0"/>
                        </a:spcBef>
                        <a:spcAft>
                          <a:spcPts val="0"/>
                        </a:spcAft>
                        <a:buFont typeface="Arial" panose="020B0604020202020204" pitchFamily="34" charset="0"/>
                        <a:buNone/>
                        <a:tabLst>
                          <a:tab pos="228600" algn="l"/>
                        </a:tabLst>
                      </a:pPr>
                      <a:r>
                        <a:rPr lang="en-US" sz="1400" b="1" dirty="0">
                          <a:solidFill>
                            <a:schemeClr val="tx1"/>
                          </a:solidFill>
                          <a:effectLst/>
                          <a:latin typeface="Lato" panose="020F0502020204030203" pitchFamily="34" charset="0"/>
                          <a:ea typeface="Lato" panose="020F0502020204030203" pitchFamily="34" charset="0"/>
                          <a:cs typeface="Lato" panose="020F0502020204030203" pitchFamily="34" charset="0"/>
                        </a:rPr>
                        <a:t>REQUIREMENTS</a:t>
                      </a:r>
                    </a:p>
                    <a:p>
                      <a:pPr marL="0" marR="0" lvl="0" indent="0">
                        <a:lnSpc>
                          <a:spcPct val="110000"/>
                        </a:lnSpc>
                        <a:spcBef>
                          <a:spcPts val="0"/>
                        </a:spcBef>
                        <a:spcAft>
                          <a:spcPts val="0"/>
                        </a:spcAft>
                        <a:buFont typeface="Arial" panose="020B0604020202020204" pitchFamily="34" charset="0"/>
                        <a:buNone/>
                        <a:tabLst>
                          <a:tab pos="228600" algn="l"/>
                        </a:tabLst>
                      </a:pPr>
                      <a:endParaRPr lang="en-US" sz="1400" b="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0" marR="0" lvl="0" indent="0">
                        <a:lnSpc>
                          <a:spcPct val="110000"/>
                        </a:lnSpc>
                        <a:spcBef>
                          <a:spcPts val="0"/>
                        </a:spcBef>
                        <a:spcAft>
                          <a:spcPts val="0"/>
                        </a:spcAft>
                        <a:buFont typeface="Arial" panose="020B0604020202020204" pitchFamily="34" charset="0"/>
                        <a:buNone/>
                        <a:tabLst>
                          <a:tab pos="228600" algn="l"/>
                        </a:tabLst>
                      </a:pPr>
                      <a:endParaRPr lang="en-US" sz="1400" b="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solidFill>
                      <a:schemeClr val="accent1">
                        <a:lumMod val="40000"/>
                        <a:lumOff val="60000"/>
                      </a:schemeClr>
                    </a:solidFill>
                  </a:tcPr>
                </a:tc>
                <a:tc>
                  <a:txBody>
                    <a:bodyPr/>
                    <a:lstStyle/>
                    <a:p>
                      <a:pPr marL="0" marR="0">
                        <a:lnSpc>
                          <a:spcPct val="110000"/>
                        </a:lnSpc>
                        <a:spcBef>
                          <a:spcPts val="0"/>
                        </a:spcBef>
                        <a:spcAft>
                          <a:spcPts val="0"/>
                        </a:spcAft>
                      </a:pPr>
                      <a:r>
                        <a:rPr lang="en-US" sz="1400" b="1" u="none" dirty="0">
                          <a:solidFill>
                            <a:schemeClr val="tx1"/>
                          </a:solidFill>
                          <a:effectLst/>
                          <a:latin typeface="Merriweather" panose="02000000000000000000"/>
                        </a:rPr>
                        <a:t>Federal</a:t>
                      </a:r>
                      <a:r>
                        <a:rPr lang="en-US" sz="1400" u="none" dirty="0">
                          <a:solidFill>
                            <a:schemeClr val="tx1"/>
                          </a:solidFill>
                          <a:effectLst/>
                          <a:latin typeface="Merriweather" panose="02000000000000000000"/>
                        </a:rPr>
                        <a:t> </a:t>
                      </a:r>
                    </a:p>
                    <a:p>
                      <a:pPr marL="174625" marR="0" lvl="0" indent="-174625">
                        <a:lnSpc>
                          <a:spcPct val="110000"/>
                        </a:lnSpc>
                        <a:spcBef>
                          <a:spcPts val="0"/>
                        </a:spcBef>
                        <a:spcAft>
                          <a:spcPts val="0"/>
                        </a:spcAft>
                        <a:buFont typeface="Arial" panose="020B0604020202020204" pitchFamily="34" charset="0"/>
                        <a:buChar char="•"/>
                        <a:tabLst>
                          <a:tab pos="228600" algn="l"/>
                        </a:tabLst>
                      </a:pPr>
                      <a:r>
                        <a:rPr lang="en-US" sz="1400" dirty="0">
                          <a:solidFill>
                            <a:schemeClr val="tx1"/>
                          </a:solidFill>
                          <a:effectLst/>
                          <a:latin typeface="Merriweather" panose="02000000000000000000"/>
                        </a:rPr>
                        <a:t>Population must be approximately equal</a:t>
                      </a:r>
                    </a:p>
                    <a:p>
                      <a:pPr marL="174625" marR="0" lvl="0" indent="-174625">
                        <a:lnSpc>
                          <a:spcPct val="110000"/>
                        </a:lnSpc>
                        <a:spcBef>
                          <a:spcPts val="0"/>
                        </a:spcBef>
                        <a:spcAft>
                          <a:spcPts val="0"/>
                        </a:spcAft>
                        <a:buFont typeface="Arial" panose="020B0604020202020204" pitchFamily="34" charset="0"/>
                        <a:buChar char="•"/>
                        <a:tabLst>
                          <a:tab pos="228600" algn="l"/>
                        </a:tabLst>
                      </a:pPr>
                      <a:r>
                        <a:rPr lang="en-US" sz="1400" dirty="0">
                          <a:solidFill>
                            <a:schemeClr val="tx1"/>
                          </a:solidFill>
                          <a:effectLst/>
                          <a:latin typeface="Merriweather" panose="02000000000000000000"/>
                        </a:rPr>
                        <a:t>Compliance with Voting Rights Act </a:t>
                      </a:r>
                    </a:p>
                    <a:p>
                      <a:pPr marL="0" marR="0">
                        <a:lnSpc>
                          <a:spcPct val="110000"/>
                        </a:lnSpc>
                        <a:spcBef>
                          <a:spcPts val="0"/>
                        </a:spcBef>
                        <a:spcAft>
                          <a:spcPts val="0"/>
                        </a:spcAft>
                      </a:pPr>
                      <a:endParaRPr lang="en-US" sz="1400" u="none" dirty="0">
                        <a:solidFill>
                          <a:schemeClr val="tx1"/>
                        </a:solidFill>
                        <a:effectLst/>
                        <a:latin typeface="Merriweather" panose="02000000000000000000"/>
                      </a:endParaRPr>
                    </a:p>
                    <a:p>
                      <a:pPr marL="0" marR="0">
                        <a:lnSpc>
                          <a:spcPct val="110000"/>
                        </a:lnSpc>
                        <a:spcBef>
                          <a:spcPts val="0"/>
                        </a:spcBef>
                        <a:spcAft>
                          <a:spcPts val="0"/>
                        </a:spcAft>
                      </a:pPr>
                      <a:r>
                        <a:rPr lang="en-US" sz="1400" b="1" u="none" dirty="0">
                          <a:solidFill>
                            <a:schemeClr val="tx1"/>
                          </a:solidFill>
                          <a:effectLst/>
                          <a:latin typeface="Merriweather" panose="02000000000000000000"/>
                        </a:rPr>
                        <a:t>Indiana State Constitution (Art. IV, §5) </a:t>
                      </a:r>
                    </a:p>
                    <a:p>
                      <a:pPr marL="174625" marR="0" lvl="0" indent="-174625">
                        <a:lnSpc>
                          <a:spcPct val="110000"/>
                        </a:lnSpc>
                        <a:spcBef>
                          <a:spcPts val="0"/>
                        </a:spcBef>
                        <a:spcAft>
                          <a:spcPts val="0"/>
                        </a:spcAft>
                        <a:buFont typeface="Arial" panose="020B0604020202020204" pitchFamily="34" charset="0"/>
                        <a:buChar char="•"/>
                        <a:tabLst>
                          <a:tab pos="228600" algn="l"/>
                        </a:tabLst>
                      </a:pPr>
                      <a:r>
                        <a:rPr lang="en-US" sz="1400" b="0" dirty="0">
                          <a:solidFill>
                            <a:schemeClr val="tx1"/>
                          </a:solidFill>
                          <a:effectLst/>
                          <a:latin typeface="Merriweather" panose="02000000000000000000"/>
                        </a:rPr>
                        <a:t>Contiguous voting districts (all parts of the district are in physical contact with some other part of the district)</a:t>
                      </a:r>
                      <a:endParaRPr lang="en-US" sz="1400" b="0" dirty="0">
                        <a:solidFill>
                          <a:schemeClr val="tx1"/>
                        </a:solidFill>
                        <a:effectLst/>
                        <a:latin typeface="Merriweather" panose="0200000000000000000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10000"/>
                        </a:lnSpc>
                        <a:spcBef>
                          <a:spcPts val="0"/>
                        </a:spcBef>
                        <a:spcAft>
                          <a:spcPts val="0"/>
                        </a:spcAft>
                      </a:pPr>
                      <a:r>
                        <a:rPr lang="en-US" sz="1400" b="1" u="none" dirty="0">
                          <a:solidFill>
                            <a:schemeClr val="tx1"/>
                          </a:solidFill>
                          <a:effectLst/>
                          <a:latin typeface="Merriweather" panose="02000000000000000000"/>
                        </a:rPr>
                        <a:t>Federal</a:t>
                      </a:r>
                    </a:p>
                    <a:p>
                      <a:pPr marL="174625" marR="0" lvl="0" indent="-174625">
                        <a:lnSpc>
                          <a:spcPct val="110000"/>
                        </a:lnSpc>
                        <a:spcBef>
                          <a:spcPts val="0"/>
                        </a:spcBef>
                        <a:spcAft>
                          <a:spcPts val="0"/>
                        </a:spcAft>
                        <a:buFont typeface="Arial" panose="020B0604020202020204" pitchFamily="34" charset="0"/>
                        <a:buChar char="•"/>
                        <a:tabLst>
                          <a:tab pos="228600" algn="l"/>
                        </a:tabLst>
                      </a:pPr>
                      <a:r>
                        <a:rPr lang="en-US" sz="1400" dirty="0">
                          <a:solidFill>
                            <a:schemeClr val="tx1"/>
                          </a:solidFill>
                          <a:effectLst/>
                          <a:latin typeface="Merriweather" panose="02000000000000000000"/>
                        </a:rPr>
                        <a:t>Population must be approximately equal</a:t>
                      </a:r>
                    </a:p>
                    <a:p>
                      <a:pPr marL="174625" marR="0" lvl="0" indent="-174625">
                        <a:lnSpc>
                          <a:spcPct val="110000"/>
                        </a:lnSpc>
                        <a:spcBef>
                          <a:spcPts val="0"/>
                        </a:spcBef>
                        <a:spcAft>
                          <a:spcPts val="0"/>
                        </a:spcAft>
                        <a:buFont typeface="Arial" panose="020B0604020202020204" pitchFamily="34" charset="0"/>
                        <a:buChar char="•"/>
                        <a:tabLst>
                          <a:tab pos="228600" algn="l"/>
                        </a:tabLst>
                      </a:pPr>
                      <a:r>
                        <a:rPr lang="en-US" sz="1400" dirty="0">
                          <a:solidFill>
                            <a:schemeClr val="tx1"/>
                          </a:solidFill>
                          <a:effectLst/>
                          <a:latin typeface="Merriweather" panose="02000000000000000000"/>
                        </a:rPr>
                        <a:t>Compliance with Voting Rights Act </a:t>
                      </a:r>
                    </a:p>
                    <a:p>
                      <a:pPr marL="174625" marR="0" indent="-174625">
                        <a:lnSpc>
                          <a:spcPct val="110000"/>
                        </a:lnSpc>
                        <a:spcBef>
                          <a:spcPts val="0"/>
                        </a:spcBef>
                        <a:spcAft>
                          <a:spcPts val="0"/>
                        </a:spcAft>
                      </a:pPr>
                      <a:endParaRPr lang="en-US" sz="1400" b="1" u="none" dirty="0">
                        <a:solidFill>
                          <a:schemeClr val="tx1"/>
                        </a:solidFill>
                        <a:effectLst/>
                        <a:latin typeface="Merriweather" panose="02000000000000000000"/>
                      </a:endParaRPr>
                    </a:p>
                    <a:p>
                      <a:pPr marL="174625" marR="0" indent="-174625">
                        <a:lnSpc>
                          <a:spcPct val="110000"/>
                        </a:lnSpc>
                        <a:spcBef>
                          <a:spcPts val="0"/>
                        </a:spcBef>
                        <a:spcAft>
                          <a:spcPts val="0"/>
                        </a:spcAft>
                      </a:pPr>
                      <a:r>
                        <a:rPr lang="en-US" sz="1400" b="1" u="none" dirty="0">
                          <a:solidFill>
                            <a:schemeClr val="tx1"/>
                          </a:solidFill>
                          <a:effectLst/>
                          <a:latin typeface="Merriweather" panose="02000000000000000000"/>
                        </a:rPr>
                        <a:t>State Constitution </a:t>
                      </a:r>
                    </a:p>
                    <a:p>
                      <a:pPr marL="174625" marR="0" lvl="0" indent="-174625">
                        <a:lnSpc>
                          <a:spcPct val="110000"/>
                        </a:lnSpc>
                        <a:spcBef>
                          <a:spcPts val="0"/>
                        </a:spcBef>
                        <a:spcAft>
                          <a:spcPts val="0"/>
                        </a:spcAft>
                        <a:buFont typeface="Arial" panose="020B0604020202020204" pitchFamily="34" charset="0"/>
                        <a:buChar char="•"/>
                        <a:tabLst>
                          <a:tab pos="228600" algn="l"/>
                        </a:tabLst>
                      </a:pPr>
                      <a:r>
                        <a:rPr lang="en-US" sz="1400" b="0" dirty="0">
                          <a:solidFill>
                            <a:schemeClr val="tx1"/>
                          </a:solidFill>
                          <a:effectLst/>
                          <a:latin typeface="Merriweather" panose="02000000000000000000"/>
                        </a:rPr>
                        <a:t>Varies by state</a:t>
                      </a:r>
                      <a:endParaRPr lang="en-US" sz="1400" b="0" dirty="0">
                        <a:solidFill>
                          <a:schemeClr val="tx1"/>
                        </a:solidFill>
                        <a:effectLst/>
                        <a:latin typeface="Merriweather" panose="0200000000000000000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517467670"/>
                  </a:ext>
                </a:extLst>
              </a:tr>
              <a:tr h="901045">
                <a:tc>
                  <a:txBody>
                    <a:bodyPr/>
                    <a:lstStyle/>
                    <a:p>
                      <a:pPr marL="0" marR="0">
                        <a:lnSpc>
                          <a:spcPct val="110000"/>
                        </a:lnSpc>
                        <a:spcBef>
                          <a:spcPts val="0"/>
                        </a:spcBef>
                        <a:spcAft>
                          <a:spcPts val="0"/>
                        </a:spcAft>
                      </a:pPr>
                      <a:r>
                        <a:rPr lang="en-US" sz="1400" b="1" dirty="0">
                          <a:solidFill>
                            <a:schemeClr val="tx1"/>
                          </a:solidFill>
                          <a:effectLst/>
                          <a:latin typeface="Lato" panose="020F0502020204030203" pitchFamily="34" charset="0"/>
                          <a:ea typeface="Lato" panose="020F0502020204030203" pitchFamily="34" charset="0"/>
                          <a:cs typeface="Lato" panose="020F0502020204030203" pitchFamily="34" charset="0"/>
                        </a:rPr>
                        <a:t>REDISTRICTING PROCESS</a:t>
                      </a:r>
                    </a:p>
                  </a:txBody>
                  <a:tcPr marL="68580" marR="68580" marT="0" marB="0" anchor="ctr">
                    <a:solidFill>
                      <a:schemeClr val="accent1">
                        <a:lumMod val="40000"/>
                        <a:lumOff val="60000"/>
                      </a:schemeClr>
                    </a:solidFill>
                  </a:tcPr>
                </a:tc>
                <a:tc>
                  <a:txBody>
                    <a:bodyPr/>
                    <a:lstStyle/>
                    <a:p>
                      <a:pPr marL="0" marR="0">
                        <a:lnSpc>
                          <a:spcPct val="110000"/>
                        </a:lnSpc>
                        <a:spcBef>
                          <a:spcPts val="0"/>
                        </a:spcBef>
                        <a:spcAft>
                          <a:spcPts val="0"/>
                        </a:spcAft>
                      </a:pPr>
                      <a:r>
                        <a:rPr lang="en-US" sz="1400" b="0" dirty="0">
                          <a:solidFill>
                            <a:schemeClr val="tx1"/>
                          </a:solidFill>
                          <a:effectLst/>
                          <a:latin typeface="Merriweather" panose="02000000000000000000"/>
                        </a:rPr>
                        <a:t>Majority party assembles a team of legislators, consultants, and mapping experts to draw the maps using computer mapping tools. </a:t>
                      </a:r>
                    </a:p>
                  </a:txBody>
                  <a:tcPr marL="68580" marR="68580" marT="0" marB="0" anchor="ctr">
                    <a:solidFill>
                      <a:schemeClr val="accent1">
                        <a:lumMod val="40000"/>
                        <a:lumOff val="60000"/>
                      </a:schemeClr>
                    </a:solidFill>
                  </a:tcPr>
                </a:tc>
                <a:tc>
                  <a:txBody>
                    <a:bodyPr/>
                    <a:lstStyle/>
                    <a:p>
                      <a:pPr marL="285750" marR="0" indent="-285750">
                        <a:lnSpc>
                          <a:spcPct val="110000"/>
                        </a:lnSpc>
                        <a:spcBef>
                          <a:spcPts val="0"/>
                        </a:spcBef>
                        <a:spcAft>
                          <a:spcPts val="0"/>
                        </a:spcAft>
                        <a:buFont typeface="Arial" panose="020B0604020202020204" pitchFamily="34" charset="0"/>
                        <a:buChar char="•"/>
                      </a:pPr>
                      <a:r>
                        <a:rPr lang="en-US" sz="1400" dirty="0">
                          <a:solidFill>
                            <a:schemeClr val="tx1"/>
                          </a:solidFill>
                          <a:effectLst/>
                          <a:latin typeface="Merriweather" panose="02000000000000000000"/>
                        </a:rPr>
                        <a:t>Operates transparently</a:t>
                      </a:r>
                    </a:p>
                    <a:p>
                      <a:pPr marL="285750" marR="0" indent="-285750">
                        <a:lnSpc>
                          <a:spcPct val="110000"/>
                        </a:lnSpc>
                        <a:spcBef>
                          <a:spcPts val="0"/>
                        </a:spcBef>
                        <a:spcAft>
                          <a:spcPts val="0"/>
                        </a:spcAft>
                        <a:buFont typeface="Arial" panose="020B0604020202020204" pitchFamily="34" charset="0"/>
                        <a:buChar char="•"/>
                      </a:pPr>
                      <a:r>
                        <a:rPr lang="en-US" sz="1400" dirty="0">
                          <a:solidFill>
                            <a:schemeClr val="tx1"/>
                          </a:solidFill>
                          <a:effectLst/>
                          <a:latin typeface="Merriweather" panose="02000000000000000000"/>
                        </a:rPr>
                        <a:t>Welcomes public input</a:t>
                      </a:r>
                    </a:p>
                    <a:p>
                      <a:pPr marL="285750" marR="0" indent="-285750">
                        <a:lnSpc>
                          <a:spcPct val="110000"/>
                        </a:lnSpc>
                        <a:spcBef>
                          <a:spcPts val="0"/>
                        </a:spcBef>
                        <a:spcAft>
                          <a:spcPts val="0"/>
                        </a:spcAft>
                        <a:buFont typeface="Arial" panose="020B0604020202020204" pitchFamily="34" charset="0"/>
                        <a:buChar char="•"/>
                      </a:pPr>
                      <a:r>
                        <a:rPr lang="en-US" sz="1400" dirty="0">
                          <a:solidFill>
                            <a:schemeClr val="tx1"/>
                          </a:solidFill>
                          <a:effectLst/>
                          <a:latin typeface="Merriweather" panose="02000000000000000000"/>
                        </a:rPr>
                        <a:t>Subject to full disclosure laws</a:t>
                      </a:r>
                      <a:endParaRPr lang="en-US" sz="1400" dirty="0">
                        <a:solidFill>
                          <a:schemeClr val="tx1"/>
                        </a:solidFill>
                        <a:effectLst/>
                        <a:latin typeface="Merriweather" panose="0200000000000000000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139229248"/>
                  </a:ext>
                </a:extLst>
              </a:tr>
              <a:tr h="1752226">
                <a:tc>
                  <a:txBody>
                    <a:bodyPr/>
                    <a:lstStyle/>
                    <a:p>
                      <a:pPr marL="0" marR="0">
                        <a:lnSpc>
                          <a:spcPct val="110000"/>
                        </a:lnSpc>
                        <a:spcBef>
                          <a:spcPts val="0"/>
                        </a:spcBef>
                        <a:spcAft>
                          <a:spcPts val="0"/>
                        </a:spcAft>
                      </a:pPr>
                      <a:endParaRPr lang="en-US" sz="300" b="1"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0" marR="0">
                        <a:lnSpc>
                          <a:spcPct val="110000"/>
                        </a:lnSpc>
                        <a:spcBef>
                          <a:spcPts val="0"/>
                        </a:spcBef>
                        <a:spcAft>
                          <a:spcPts val="0"/>
                        </a:spcAft>
                      </a:pPr>
                      <a:endParaRPr lang="en-US" sz="1400" b="1"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0" marR="0">
                        <a:lnSpc>
                          <a:spcPct val="110000"/>
                        </a:lnSpc>
                        <a:spcBef>
                          <a:spcPts val="0"/>
                        </a:spcBef>
                        <a:spcAft>
                          <a:spcPts val="0"/>
                        </a:spcAft>
                      </a:pPr>
                      <a:r>
                        <a:rPr lang="en-US" sz="1400" b="1" kern="1200" dirty="0">
                          <a:solidFill>
                            <a:schemeClr val="tx1"/>
                          </a:solidFill>
                          <a:effectLst/>
                          <a:latin typeface="Lato" panose="020F0502020204030203" pitchFamily="34" charset="0"/>
                          <a:ea typeface="Lato" panose="020F0502020204030203" pitchFamily="34" charset="0"/>
                          <a:cs typeface="Lato" panose="020F0502020204030203" pitchFamily="34" charset="0"/>
                        </a:rPr>
                        <a:t>REDISTRICTING</a:t>
                      </a:r>
                    </a:p>
                    <a:p>
                      <a:pPr marL="0" marR="0">
                        <a:lnSpc>
                          <a:spcPct val="110000"/>
                        </a:lnSpc>
                        <a:spcBef>
                          <a:spcPts val="0"/>
                        </a:spcBef>
                        <a:spcAft>
                          <a:spcPts val="0"/>
                        </a:spcAft>
                      </a:pPr>
                      <a:r>
                        <a:rPr lang="en-US" sz="1400" b="1" kern="1200" dirty="0">
                          <a:solidFill>
                            <a:schemeClr val="tx1"/>
                          </a:solidFill>
                          <a:effectLst/>
                          <a:latin typeface="Lato" panose="020F0502020204030203" pitchFamily="34" charset="0"/>
                          <a:ea typeface="Lato" panose="020F0502020204030203" pitchFamily="34" charset="0"/>
                          <a:cs typeface="Lato" panose="020F0502020204030203" pitchFamily="34" charset="0"/>
                        </a:rPr>
                        <a:t>CRITERIA</a:t>
                      </a:r>
                    </a:p>
                  </a:txBody>
                  <a:tcPr marL="68580" marR="68580" marT="0" marB="0">
                    <a:solidFill>
                      <a:schemeClr val="accent1">
                        <a:lumMod val="40000"/>
                        <a:lumOff val="60000"/>
                      </a:schemeClr>
                    </a:solidFill>
                  </a:tcPr>
                </a:tc>
                <a:tc>
                  <a:txBody>
                    <a:bodyPr/>
                    <a:lstStyle/>
                    <a:p>
                      <a:pPr marL="0" marR="0">
                        <a:lnSpc>
                          <a:spcPct val="110000"/>
                        </a:lnSpc>
                        <a:spcBef>
                          <a:spcPts val="0"/>
                        </a:spcBef>
                        <a:spcAft>
                          <a:spcPts val="0"/>
                        </a:spcAft>
                      </a:pPr>
                      <a:endParaRPr lang="en-US" sz="300" b="0" dirty="0">
                        <a:solidFill>
                          <a:schemeClr val="tx1"/>
                        </a:solidFill>
                        <a:effectLst/>
                        <a:latin typeface="Merriweather" panose="02000000000000000000"/>
                      </a:endParaRPr>
                    </a:p>
                    <a:p>
                      <a:pPr marL="0" marR="0">
                        <a:lnSpc>
                          <a:spcPct val="110000"/>
                        </a:lnSpc>
                        <a:spcBef>
                          <a:spcPts val="0"/>
                        </a:spcBef>
                        <a:spcAft>
                          <a:spcPts val="0"/>
                        </a:spcAft>
                      </a:pPr>
                      <a:endParaRPr lang="en-US" sz="1400" b="0" dirty="0">
                        <a:solidFill>
                          <a:schemeClr val="tx1"/>
                        </a:solidFill>
                        <a:effectLst/>
                        <a:latin typeface="Merriweather" panose="02000000000000000000"/>
                      </a:endParaRPr>
                    </a:p>
                    <a:p>
                      <a:pPr marL="0" marR="0">
                        <a:lnSpc>
                          <a:spcPct val="110000"/>
                        </a:lnSpc>
                        <a:spcBef>
                          <a:spcPts val="0"/>
                        </a:spcBef>
                        <a:spcAft>
                          <a:spcPts val="0"/>
                        </a:spcAft>
                      </a:pPr>
                      <a:r>
                        <a:rPr lang="en-US" sz="1400" b="0" dirty="0">
                          <a:solidFill>
                            <a:schemeClr val="tx1"/>
                          </a:solidFill>
                          <a:effectLst/>
                          <a:latin typeface="Merriweather" panose="02000000000000000000"/>
                        </a:rPr>
                        <a:t>In the absence of full disclosure laws, </a:t>
                      </a:r>
                      <a:r>
                        <a:rPr lang="en-US" sz="1400" b="0">
                          <a:solidFill>
                            <a:schemeClr val="tx1"/>
                          </a:solidFill>
                          <a:effectLst/>
                          <a:latin typeface="Merriweather" panose="02000000000000000000"/>
                        </a:rPr>
                        <a:t>the criteria </a:t>
                      </a:r>
                      <a:r>
                        <a:rPr lang="en-US" sz="1400" b="0" dirty="0">
                          <a:solidFill>
                            <a:schemeClr val="tx1"/>
                          </a:solidFill>
                          <a:effectLst/>
                          <a:latin typeface="Merriweather" panose="02000000000000000000"/>
                        </a:rPr>
                        <a:t>and expert input are not required </a:t>
                      </a:r>
                      <a:br>
                        <a:rPr lang="en-US" sz="1400" b="0" dirty="0">
                          <a:solidFill>
                            <a:schemeClr val="tx1"/>
                          </a:solidFill>
                          <a:effectLst/>
                          <a:latin typeface="Merriweather" panose="02000000000000000000"/>
                        </a:rPr>
                      </a:br>
                      <a:r>
                        <a:rPr lang="en-US" sz="1400" b="0" dirty="0">
                          <a:solidFill>
                            <a:schemeClr val="tx1"/>
                          </a:solidFill>
                          <a:effectLst/>
                          <a:latin typeface="Merriweather" panose="02000000000000000000"/>
                        </a:rPr>
                        <a:t>to be shared with the public</a:t>
                      </a:r>
                      <a:endParaRPr lang="en-US" sz="1400" b="0" dirty="0">
                        <a:solidFill>
                          <a:schemeClr val="tx1"/>
                        </a:solidFill>
                        <a:effectLst/>
                        <a:latin typeface="Merriweather" panose="0200000000000000000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indent="0">
                        <a:lnSpc>
                          <a:spcPct val="110000"/>
                        </a:lnSpc>
                        <a:spcBef>
                          <a:spcPts val="0"/>
                        </a:spcBef>
                        <a:spcAft>
                          <a:spcPts val="0"/>
                        </a:spcAft>
                        <a:buFont typeface="Arial" panose="020B0604020202020204" pitchFamily="34" charset="0"/>
                        <a:buNone/>
                      </a:pPr>
                      <a:endParaRPr lang="en-US" sz="300" dirty="0">
                        <a:solidFill>
                          <a:schemeClr val="tx1"/>
                        </a:solidFill>
                        <a:effectLst/>
                        <a:latin typeface="Merriweather" panose="02000000000000000000"/>
                      </a:endParaRPr>
                    </a:p>
                    <a:p>
                      <a:pPr marL="285750" marR="0" indent="-285750">
                        <a:lnSpc>
                          <a:spcPct val="110000"/>
                        </a:lnSpc>
                        <a:spcBef>
                          <a:spcPts val="0"/>
                        </a:spcBef>
                        <a:spcAft>
                          <a:spcPts val="0"/>
                        </a:spcAft>
                        <a:buFont typeface="Arial" panose="020B0604020202020204" pitchFamily="34" charset="0"/>
                        <a:buChar char="•"/>
                      </a:pPr>
                      <a:r>
                        <a:rPr lang="en-US" sz="1400" dirty="0">
                          <a:solidFill>
                            <a:schemeClr val="tx1"/>
                          </a:solidFill>
                          <a:effectLst/>
                          <a:latin typeface="Merriweather" panose="02000000000000000000"/>
                        </a:rPr>
                        <a:t>Clear and prioritized </a:t>
                      </a:r>
                    </a:p>
                    <a:p>
                      <a:pPr marL="285750" marR="0" indent="-285750">
                        <a:lnSpc>
                          <a:spcPct val="110000"/>
                        </a:lnSpc>
                        <a:spcBef>
                          <a:spcPts val="0"/>
                        </a:spcBef>
                        <a:spcAft>
                          <a:spcPts val="0"/>
                        </a:spcAft>
                        <a:buFont typeface="Arial" panose="020B0604020202020204" pitchFamily="34" charset="0"/>
                        <a:buChar char="•"/>
                      </a:pPr>
                      <a:r>
                        <a:rPr lang="en-US" sz="1400" dirty="0">
                          <a:solidFill>
                            <a:schemeClr val="tx1"/>
                          </a:solidFill>
                          <a:effectLst/>
                          <a:latin typeface="Merriweather" panose="02000000000000000000"/>
                        </a:rPr>
                        <a:t>To the extent possible, promote partisan fairness</a:t>
                      </a:r>
                    </a:p>
                    <a:p>
                      <a:pPr marL="285750" marR="0" indent="-285750">
                        <a:lnSpc>
                          <a:spcPct val="110000"/>
                        </a:lnSpc>
                        <a:spcBef>
                          <a:spcPts val="0"/>
                        </a:spcBef>
                        <a:spcAft>
                          <a:spcPts val="0"/>
                        </a:spcAft>
                        <a:buFont typeface="Arial" panose="020B0604020202020204" pitchFamily="34" charset="0"/>
                        <a:buChar char="•"/>
                      </a:pPr>
                      <a:r>
                        <a:rPr lang="en-US" sz="1400" dirty="0">
                          <a:solidFill>
                            <a:schemeClr val="tx1"/>
                          </a:solidFill>
                          <a:effectLst/>
                          <a:latin typeface="Merriweather" panose="02000000000000000000"/>
                        </a:rPr>
                        <a:t>Protect communities with shared interests (i.e., school districts, counties, towns, racial,</a:t>
                      </a:r>
                      <a:br>
                        <a:rPr lang="en-US" sz="1400" dirty="0">
                          <a:solidFill>
                            <a:schemeClr val="tx1"/>
                          </a:solidFill>
                          <a:effectLst/>
                          <a:latin typeface="Merriweather" panose="02000000000000000000"/>
                        </a:rPr>
                      </a:br>
                      <a:r>
                        <a:rPr lang="en-US" sz="1400" dirty="0">
                          <a:solidFill>
                            <a:schemeClr val="tx1"/>
                          </a:solidFill>
                          <a:effectLst/>
                          <a:latin typeface="Merriweather" panose="02000000000000000000"/>
                        </a:rPr>
                        <a:t>minority rights)</a:t>
                      </a:r>
                    </a:p>
                    <a:p>
                      <a:pPr marL="285750" marR="0" indent="-285750">
                        <a:lnSpc>
                          <a:spcPct val="110000"/>
                        </a:lnSpc>
                        <a:spcBef>
                          <a:spcPts val="0"/>
                        </a:spcBef>
                        <a:spcAft>
                          <a:spcPts val="0"/>
                        </a:spcAft>
                        <a:buFont typeface="Arial" panose="020B0604020202020204" pitchFamily="34" charset="0"/>
                        <a:buChar char="•"/>
                      </a:pPr>
                      <a:r>
                        <a:rPr lang="en-US" sz="1400" dirty="0">
                          <a:solidFill>
                            <a:schemeClr val="tx1"/>
                          </a:solidFill>
                          <a:effectLst/>
                          <a:latin typeface="Merriweather" panose="02000000000000000000"/>
                        </a:rPr>
                        <a:t>Reject protection of incumbents and preferential treatment of political parties</a:t>
                      </a:r>
                    </a:p>
                  </a:txBody>
                  <a:tcPr marL="68580" marR="68580" marT="0" marB="0">
                    <a:solidFill>
                      <a:schemeClr val="accent1">
                        <a:lumMod val="40000"/>
                        <a:lumOff val="60000"/>
                      </a:schemeClr>
                    </a:solidFill>
                  </a:tcPr>
                </a:tc>
                <a:extLst>
                  <a:ext uri="{0D108BD9-81ED-4DB2-BD59-A6C34878D82A}">
                    <a16:rowId xmlns:a16="http://schemas.microsoft.com/office/drawing/2014/main" val="2333441295"/>
                  </a:ext>
                </a:extLst>
              </a:tr>
            </a:tbl>
          </a:graphicData>
        </a:graphic>
      </p:graphicFrame>
    </p:spTree>
    <p:extLst>
      <p:ext uri="{BB962C8B-B14F-4D97-AF65-F5344CB8AC3E}">
        <p14:creationId xmlns:p14="http://schemas.microsoft.com/office/powerpoint/2010/main" val="1186128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D833-176D-42AF-8B49-21571B4BD7A7}"/>
              </a:ext>
            </a:extLst>
          </p:cNvPr>
          <p:cNvSpPr>
            <a:spLocks noGrp="1"/>
          </p:cNvSpPr>
          <p:nvPr>
            <p:ph type="title"/>
          </p:nvPr>
        </p:nvSpPr>
        <p:spPr/>
        <p:txBody>
          <a:bodyPr/>
          <a:lstStyle/>
          <a:p>
            <a:r>
              <a:rPr lang="en-US" dirty="0"/>
              <a:t>Details on Reform Efforts in Indiana</a:t>
            </a:r>
          </a:p>
        </p:txBody>
      </p:sp>
      <p:sp>
        <p:nvSpPr>
          <p:cNvPr id="3" name="Content Placeholder 2">
            <a:extLst>
              <a:ext uri="{FF2B5EF4-FFF2-40B4-BE49-F238E27FC236}">
                <a16:creationId xmlns:a16="http://schemas.microsoft.com/office/drawing/2014/main" id="{60D77D9A-DC6A-4AC5-A8A9-3A908F46E499}"/>
              </a:ext>
            </a:extLst>
          </p:cNvPr>
          <p:cNvSpPr>
            <a:spLocks noGrp="1"/>
          </p:cNvSpPr>
          <p:nvPr>
            <p:ph idx="1"/>
          </p:nvPr>
        </p:nvSpPr>
        <p:spPr/>
        <p:txBody>
          <a:bodyPr>
            <a:normAutofit/>
          </a:bodyPr>
          <a:lstStyle/>
          <a:p>
            <a:pPr marL="0" indent="0">
              <a:buNone/>
            </a:pPr>
            <a:r>
              <a:rPr lang="en-US" b="1" dirty="0">
                <a:latin typeface="Merriweather" panose="02000000000000000000" pitchFamily="2" charset="0"/>
              </a:rPr>
              <a:t>ALL REBUFFED:</a:t>
            </a:r>
          </a:p>
          <a:p>
            <a:r>
              <a:rPr lang="en-US" dirty="0">
                <a:latin typeface="Merriweather" panose="02000000000000000000" pitchFamily="2" charset="0"/>
              </a:rPr>
              <a:t>Grassroots lobbying</a:t>
            </a:r>
          </a:p>
          <a:p>
            <a:r>
              <a:rPr lang="en-US" dirty="0">
                <a:latin typeface="Merriweather" panose="02000000000000000000" pitchFamily="2" charset="0"/>
              </a:rPr>
              <a:t>Implementation of 2015 General Assembly recommendations for redistricting reform</a:t>
            </a:r>
          </a:p>
          <a:p>
            <a:r>
              <a:rPr lang="en-US" dirty="0">
                <a:latin typeface="Merriweather" panose="02000000000000000000" pitchFamily="2" charset="0"/>
              </a:rPr>
              <a:t>Many redistricting reform legislative proposals</a:t>
            </a:r>
          </a:p>
          <a:p>
            <a:pPr marL="0" indent="0">
              <a:buNone/>
            </a:pPr>
            <a:br>
              <a:rPr lang="en-US" dirty="0">
                <a:latin typeface="Merriweather" panose="02000000000000000000" pitchFamily="2" charset="0"/>
              </a:rPr>
            </a:br>
            <a:r>
              <a:rPr lang="en-US" b="1" dirty="0">
                <a:latin typeface="Merriweather" panose="02000000000000000000" pitchFamily="2" charset="0"/>
              </a:rPr>
              <a:t>WHY?</a:t>
            </a:r>
          </a:p>
          <a:p>
            <a:pPr marL="288925" indent="-288925">
              <a:buFont typeface="Arial" panose="020B0604020202020204" pitchFamily="34" charset="0"/>
              <a:buChar char="•"/>
            </a:pPr>
            <a:r>
              <a:rPr lang="en-US" dirty="0">
                <a:latin typeface="Merriweather" panose="02000000000000000000" pitchFamily="2" charset="0"/>
              </a:rPr>
              <a:t>Partisan gerrymandering </a:t>
            </a:r>
          </a:p>
          <a:p>
            <a:pPr marL="288925" indent="-288925">
              <a:buFont typeface="Arial" panose="020B0604020202020204" pitchFamily="34" charset="0"/>
              <a:buChar char="•"/>
            </a:pPr>
            <a:r>
              <a:rPr lang="en-US" dirty="0">
                <a:latin typeface="Merriweather" panose="02000000000000000000" pitchFamily="2" charset="0"/>
              </a:rPr>
              <a:t>Single-party control leading to safe, uncompetitive districts, </a:t>
            </a:r>
            <a:br>
              <a:rPr lang="en-US" dirty="0">
                <a:latin typeface="Merriweather" panose="02000000000000000000" pitchFamily="2" charset="0"/>
              </a:rPr>
            </a:br>
            <a:r>
              <a:rPr lang="en-US" dirty="0">
                <a:latin typeface="Merriweather" panose="02000000000000000000" pitchFamily="2" charset="0"/>
              </a:rPr>
              <a:t>and low voter turn-out.</a:t>
            </a:r>
          </a:p>
        </p:txBody>
      </p:sp>
    </p:spTree>
    <p:extLst>
      <p:ext uri="{BB962C8B-B14F-4D97-AF65-F5344CB8AC3E}">
        <p14:creationId xmlns:p14="http://schemas.microsoft.com/office/powerpoint/2010/main" val="3849735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C006-A632-47D3-9F95-037F52E33DD6}"/>
              </a:ext>
            </a:extLst>
          </p:cNvPr>
          <p:cNvSpPr>
            <a:spLocks noGrp="1"/>
          </p:cNvSpPr>
          <p:nvPr>
            <p:ph type="title"/>
          </p:nvPr>
        </p:nvSpPr>
        <p:spPr/>
        <p:txBody>
          <a:bodyPr>
            <a:normAutofit fontScale="90000"/>
          </a:bodyPr>
          <a:lstStyle/>
          <a:p>
            <a:r>
              <a:rPr lang="en-US" sz="4000" u="sng" dirty="0">
                <a:solidFill>
                  <a:schemeClr val="tx1"/>
                </a:solidFill>
                <a:effectLst/>
              </a:rPr>
              <a:t>Growing Support for Fair Maps</a:t>
            </a:r>
            <a:br>
              <a:rPr lang="en-US" sz="3600" u="sng" dirty="0">
                <a:solidFill>
                  <a:schemeClr val="tx1"/>
                </a:solidFill>
                <a:effectLst/>
              </a:rPr>
            </a:br>
            <a:endParaRPr lang="en-US" dirty="0"/>
          </a:p>
        </p:txBody>
      </p:sp>
      <p:sp>
        <p:nvSpPr>
          <p:cNvPr id="3" name="Content Placeholder 2">
            <a:extLst>
              <a:ext uri="{FF2B5EF4-FFF2-40B4-BE49-F238E27FC236}">
                <a16:creationId xmlns:a16="http://schemas.microsoft.com/office/drawing/2014/main" id="{AC91630D-A438-4E4D-B0CF-18111E4E9D85}"/>
              </a:ext>
            </a:extLst>
          </p:cNvPr>
          <p:cNvSpPr>
            <a:spLocks noGrp="1"/>
          </p:cNvSpPr>
          <p:nvPr>
            <p:ph idx="1"/>
          </p:nvPr>
        </p:nvSpPr>
        <p:spPr>
          <a:xfrm>
            <a:off x="4955665" y="1414023"/>
            <a:ext cx="6894959" cy="3414010"/>
          </a:xfrm>
        </p:spPr>
        <p:txBody>
          <a:bodyPr>
            <a:normAutofit fontScale="77500" lnSpcReduction="20000"/>
          </a:bodyPr>
          <a:lstStyle/>
          <a:p>
            <a:pPr marL="0" indent="0">
              <a:buNone/>
            </a:pPr>
            <a:r>
              <a:rPr lang="en-US" sz="2600" dirty="0"/>
              <a:t>According to the 2020 Hoosier Survey, a </a:t>
            </a:r>
          </a:p>
          <a:p>
            <a:pPr marL="0" indent="0">
              <a:buNone/>
            </a:pPr>
            <a:r>
              <a:rPr lang="en-US" sz="2600" dirty="0"/>
              <a:t>growing number of voters . . .</a:t>
            </a:r>
          </a:p>
          <a:p>
            <a:pPr marL="0" indent="0">
              <a:buNone/>
            </a:pPr>
            <a:br>
              <a:rPr lang="en-US" sz="2600" dirty="0"/>
            </a:br>
            <a:endParaRPr lang="en-US" sz="2600" dirty="0"/>
          </a:p>
          <a:p>
            <a:r>
              <a:rPr lang="en-US" sz="2600" dirty="0"/>
              <a:t>Prefer an independent, nonpartisan body to draw maps</a:t>
            </a:r>
          </a:p>
          <a:p>
            <a:r>
              <a:rPr lang="en-US" sz="2600" dirty="0"/>
              <a:t>Indicate it’s important to </a:t>
            </a:r>
          </a:p>
          <a:p>
            <a:pPr lvl="1"/>
            <a:r>
              <a:rPr lang="en-US" sz="2600" dirty="0"/>
              <a:t>respect township and county boundaries</a:t>
            </a:r>
          </a:p>
          <a:p>
            <a:pPr lvl="1"/>
            <a:r>
              <a:rPr lang="en-US" sz="2600" dirty="0"/>
              <a:t>keep communities in close proximity together</a:t>
            </a:r>
          </a:p>
          <a:p>
            <a:pPr lvl="1"/>
            <a:r>
              <a:rPr lang="en-US" sz="2600" dirty="0"/>
              <a:t>create more compact and geographically uniform districts.</a:t>
            </a:r>
          </a:p>
          <a:p>
            <a:endParaRPr lang="en-US" dirty="0"/>
          </a:p>
          <a:p>
            <a:pPr marL="0" marR="0" indent="0">
              <a:spcBef>
                <a:spcPts val="0"/>
              </a:spcBef>
              <a:spcAft>
                <a:spcPts val="0"/>
              </a:spcAft>
              <a:buNone/>
            </a:pPr>
            <a:r>
              <a:rPr lang="en-US" sz="1800" dirty="0">
                <a:solidFill>
                  <a:srgbClr val="000000"/>
                </a:solidFill>
                <a:effectLst/>
                <a:latin typeface="Cambria" panose="020405030504060302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400" dirty="0">
              <a:effectLst/>
              <a:latin typeface="Calibri" panose="020F0502020204030204" pitchFamily="34" charset="0"/>
              <a:ea typeface="Calibri" panose="020F0502020204030204" pitchFamily="34" charset="0"/>
            </a:endParaRPr>
          </a:p>
          <a:p>
            <a:endParaRPr lang="en-US" dirty="0"/>
          </a:p>
        </p:txBody>
      </p:sp>
      <p:sp>
        <p:nvSpPr>
          <p:cNvPr id="4" name="TextBox 3">
            <a:extLst>
              <a:ext uri="{FF2B5EF4-FFF2-40B4-BE49-F238E27FC236}">
                <a16:creationId xmlns:a16="http://schemas.microsoft.com/office/drawing/2014/main" id="{D55D8DE2-7E7E-4ABE-811F-165E904DE4AB}"/>
              </a:ext>
            </a:extLst>
          </p:cNvPr>
          <p:cNvSpPr txBox="1"/>
          <p:nvPr/>
        </p:nvSpPr>
        <p:spPr>
          <a:xfrm>
            <a:off x="838200" y="5788152"/>
            <a:ext cx="7247021" cy="523220"/>
          </a:xfrm>
          <a:prstGeom prst="rect">
            <a:avLst/>
          </a:prstGeom>
          <a:noFill/>
        </p:spPr>
        <p:txBody>
          <a:bodyPr wrap="square" rtlCol="0">
            <a:spAutoFit/>
          </a:bodyPr>
          <a:lstStyle/>
          <a:p>
            <a:pPr marL="0" marR="0" indent="0">
              <a:spcBef>
                <a:spcPts val="0"/>
              </a:spcBef>
              <a:spcAft>
                <a:spcPts val="0"/>
              </a:spcAft>
              <a:buNone/>
            </a:pPr>
            <a:r>
              <a:rPr lang="en-US" sz="1400" dirty="0">
                <a:solidFill>
                  <a:srgbClr val="000000"/>
                </a:solidFill>
                <a:effectLst/>
                <a:latin typeface="Lato" panose="020F0502020204030203" pitchFamily="34" charset="0"/>
                <a:ea typeface="Lato" panose="020F0502020204030203" pitchFamily="34" charset="0"/>
                <a:cs typeface="Lato" panose="020F0502020204030203" pitchFamily="34" charset="0"/>
              </a:rPr>
              <a:t>Source:  Hoosier Survey 2020 from Ball State University - Bowen Center</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a:solidFill>
                  <a:srgbClr val="000000"/>
                </a:solidFill>
                <a:effectLst/>
                <a:latin typeface="Lato" panose="020F0502020204030203" pitchFamily="34" charset="0"/>
                <a:ea typeface="Lato" panose="020F0502020204030203" pitchFamily="34" charset="0"/>
                <a:cs typeface="Lato" panose="020F0502020204030203" pitchFamily="34" charset="0"/>
              </a:rPr>
              <a:t>page 32.</a:t>
            </a:r>
          </a:p>
          <a:p>
            <a:pPr marL="0" indent="0">
              <a:spcBef>
                <a:spcPts val="0"/>
              </a:spcBef>
              <a:buNone/>
            </a:pPr>
            <a:r>
              <a:rPr lang="en-US" sz="1400" u="sng" dirty="0">
                <a:solidFill>
                  <a:srgbClr val="000000"/>
                </a:solidFill>
                <a:effectLst/>
                <a:latin typeface="Lato" panose="020F0502020204030203" pitchFamily="34" charset="0"/>
                <a:ea typeface="Lato" panose="020F0502020204030203" pitchFamily="34" charset="0"/>
                <a:cs typeface="Lato" panose="020F0502020204030203" pitchFamily="34" charset="0"/>
                <a:hlinkClick r:id="rId3"/>
              </a:rPr>
              <a:t>https://bowencenterforpublicaffairs.org/institutes/policy-research/hoosier-survey</a:t>
            </a:r>
            <a:endParaRPr lang="en-US" sz="1400" dirty="0">
              <a:effectLst/>
              <a:latin typeface="Lato" panose="020F0502020204030203" pitchFamily="34" charset="0"/>
              <a:ea typeface="Lato" panose="020F0502020204030203" pitchFamily="34" charset="0"/>
              <a:cs typeface="Lato" panose="020F0502020204030203"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2438"/>
          <a:stretch/>
        </p:blipFill>
        <p:spPr>
          <a:xfrm>
            <a:off x="914400" y="1414022"/>
            <a:ext cx="3677998" cy="2618509"/>
          </a:xfrm>
          <a:prstGeom prst="rect">
            <a:avLst/>
          </a:prstGeom>
          <a:ln w="12700">
            <a:solidFill>
              <a:prstClr val="black"/>
            </a:solidFill>
          </a:ln>
        </p:spPr>
      </p:pic>
      <p:sp>
        <p:nvSpPr>
          <p:cNvPr id="6" name="TextBox 5"/>
          <p:cNvSpPr txBox="1"/>
          <p:nvPr/>
        </p:nvSpPr>
        <p:spPr>
          <a:xfrm>
            <a:off x="838200" y="4032531"/>
            <a:ext cx="3242118" cy="923330"/>
          </a:xfrm>
          <a:prstGeom prst="rect">
            <a:avLst/>
          </a:prstGeom>
          <a:noFill/>
        </p:spPr>
        <p:txBody>
          <a:bodyPr wrap="square" rtlCol="0">
            <a:spAutoFit/>
          </a:bodyPr>
          <a:lstStyle/>
          <a:p>
            <a:r>
              <a:rPr lang="en-US" b="1" dirty="0">
                <a:latin typeface="Lato" panose="020F0502020204030203" pitchFamily="34" charset="0"/>
                <a:ea typeface="Lato" panose="020F0502020204030203" pitchFamily="34" charset="0"/>
                <a:cs typeface="Lato" panose="020F0502020204030203" pitchFamily="34" charset="0"/>
              </a:rPr>
              <a:t>Julia Vaughn, </a:t>
            </a:r>
          </a:p>
          <a:p>
            <a:r>
              <a:rPr lang="en-US" b="1" dirty="0">
                <a:latin typeface="Lato" panose="020F0502020204030203" pitchFamily="34" charset="0"/>
                <a:ea typeface="Lato" panose="020F0502020204030203" pitchFamily="34" charset="0"/>
                <a:cs typeface="Lato" panose="020F0502020204030203" pitchFamily="34" charset="0"/>
              </a:rPr>
              <a:t>Policy Director for</a:t>
            </a:r>
          </a:p>
          <a:p>
            <a:r>
              <a:rPr lang="en-US" b="1" dirty="0">
                <a:latin typeface="Lato" panose="020F0502020204030203" pitchFamily="34" charset="0"/>
                <a:ea typeface="Lato" panose="020F0502020204030203" pitchFamily="34" charset="0"/>
                <a:cs typeface="Lato" panose="020F0502020204030203" pitchFamily="34" charset="0"/>
              </a:rPr>
              <a:t>Common Cause Indiana</a:t>
            </a:r>
          </a:p>
        </p:txBody>
      </p:sp>
    </p:spTree>
    <p:extLst>
      <p:ext uri="{BB962C8B-B14F-4D97-AF65-F5344CB8AC3E}">
        <p14:creationId xmlns:p14="http://schemas.microsoft.com/office/powerpoint/2010/main" val="846143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71BD-5D29-497D-B9F5-B87939432BE6}"/>
              </a:ext>
            </a:extLst>
          </p:cNvPr>
          <p:cNvSpPr>
            <a:spLocks noGrp="1"/>
          </p:cNvSpPr>
          <p:nvPr>
            <p:ph type="title"/>
          </p:nvPr>
        </p:nvSpPr>
        <p:spPr>
          <a:xfrm>
            <a:off x="838200" y="365127"/>
            <a:ext cx="10515600" cy="1325563"/>
          </a:xfrm>
        </p:spPr>
        <p:txBody>
          <a:bodyPr/>
          <a:lstStyle/>
          <a:p>
            <a:r>
              <a:rPr lang="en-US" dirty="0"/>
              <a:t>Key Points</a:t>
            </a:r>
          </a:p>
        </p:txBody>
      </p:sp>
      <p:sp>
        <p:nvSpPr>
          <p:cNvPr id="4" name="Content Placeholder 3">
            <a:extLst>
              <a:ext uri="{FF2B5EF4-FFF2-40B4-BE49-F238E27FC236}">
                <a16:creationId xmlns:a16="http://schemas.microsoft.com/office/drawing/2014/main" id="{EE6FDAC4-3F78-4115-BF53-9D5E3F32B2BB}"/>
              </a:ext>
            </a:extLst>
          </p:cNvPr>
          <p:cNvSpPr>
            <a:spLocks noGrp="1"/>
          </p:cNvSpPr>
          <p:nvPr>
            <p:ph sz="half" idx="2"/>
          </p:nvPr>
        </p:nvSpPr>
        <p:spPr>
          <a:xfrm>
            <a:off x="3627455" y="1371600"/>
            <a:ext cx="7726345" cy="4351338"/>
          </a:xfrm>
        </p:spPr>
        <p:txBody>
          <a:bodyPr>
            <a:normAutofit/>
          </a:bodyPr>
          <a:lstStyle/>
          <a:p>
            <a:pPr marL="457200" indent="-457200">
              <a:lnSpc>
                <a:spcPct val="100000"/>
              </a:lnSpc>
              <a:spcBef>
                <a:spcPts val="0"/>
              </a:spcBef>
              <a:spcAft>
                <a:spcPts val="800"/>
              </a:spcAft>
              <a:buFont typeface="+mj-lt"/>
              <a:buAutoNum type="arabicPeriod"/>
            </a:pPr>
            <a:r>
              <a:rPr lang="en-US" dirty="0">
                <a:solidFill>
                  <a:srgbClr val="000000"/>
                </a:solidFill>
                <a:ea typeface="Calibri" panose="020F0502020204030204" pitchFamily="34" charset="0"/>
                <a:cs typeface="Calibri" panose="020F0502020204030204" pitchFamily="34" charset="0"/>
              </a:rPr>
              <a:t>Representation should be </a:t>
            </a:r>
            <a:r>
              <a:rPr lang="en-US" u="sng" dirty="0">
                <a:solidFill>
                  <a:srgbClr val="000000"/>
                </a:solidFill>
                <a:ea typeface="Calibri" panose="020F0502020204030204" pitchFamily="34" charset="0"/>
                <a:cs typeface="Calibri" panose="020F0502020204030204" pitchFamily="34" charset="0"/>
              </a:rPr>
              <a:t>proportional</a:t>
            </a:r>
            <a:r>
              <a:rPr lang="en-US" dirty="0">
                <a:solidFill>
                  <a:srgbClr val="000000"/>
                </a:solidFill>
                <a:ea typeface="Calibri" panose="020F0502020204030204" pitchFamily="34" charset="0"/>
                <a:cs typeface="Calibri" panose="020F0502020204030204" pitchFamily="34" charset="0"/>
              </a:rPr>
              <a:t> . . .</a:t>
            </a:r>
            <a:endParaRPr lang="en-US" dirty="0">
              <a:ea typeface="Times New Roman" panose="02020603050405020304" pitchFamily="18" charset="0"/>
            </a:endParaRPr>
          </a:p>
          <a:p>
            <a:pPr marL="0" indent="-109526" defTabSz="461963">
              <a:lnSpc>
                <a:spcPct val="100000"/>
              </a:lnSpc>
              <a:spcBef>
                <a:spcPts val="0"/>
              </a:spcBef>
              <a:spcAft>
                <a:spcPts val="600"/>
              </a:spcAft>
              <a:buNone/>
            </a:pPr>
            <a:r>
              <a:rPr lang="en-US" dirty="0">
                <a:solidFill>
                  <a:srgbClr val="000000"/>
                </a:solidFill>
                <a:ea typeface="Calibri" panose="020F0502020204030204" pitchFamily="34" charset="0"/>
                <a:cs typeface="Calibri" panose="020F0502020204030204" pitchFamily="34" charset="0"/>
              </a:rPr>
              <a:t>	One Person = One Vote.</a:t>
            </a:r>
            <a:endParaRPr lang="en-US" dirty="0">
              <a:solidFill>
                <a:srgbClr val="000000"/>
              </a:solidFill>
              <a:ea typeface="Calibri" panose="020F0502020204030204" pitchFamily="34" charset="0"/>
              <a:cs typeface="Times New Roman" panose="02020603050405020304" pitchFamily="18" charset="0"/>
            </a:endParaRPr>
          </a:p>
          <a:p>
            <a:pPr marL="0" indent="0">
              <a:spcBef>
                <a:spcPts val="600"/>
              </a:spcBef>
              <a:spcAft>
                <a:spcPts val="800"/>
              </a:spcAft>
              <a:buFont typeface="Arial" panose="020B0604020202020204" pitchFamily="34" charset="0"/>
              <a:buNone/>
            </a:pPr>
            <a:endParaRPr lang="en-US" sz="2000" b="1" dirty="0">
              <a:solidFill>
                <a:srgbClr val="000000"/>
              </a:solidFill>
              <a:ea typeface="Calibri" panose="020F0502020204030204" pitchFamily="34" charset="0"/>
              <a:cs typeface="Calibri" panose="020F0502020204030204" pitchFamily="34" charset="0"/>
            </a:endParaRPr>
          </a:p>
          <a:p>
            <a:pPr marL="457200" indent="-457200">
              <a:spcBef>
                <a:spcPts val="600"/>
              </a:spcBef>
              <a:spcAft>
                <a:spcPts val="800"/>
              </a:spcAft>
              <a:buFont typeface="+mj-lt"/>
              <a:buAutoNum type="arabicPeriod" startAt="2"/>
            </a:pPr>
            <a:r>
              <a:rPr lang="en-US" dirty="0">
                <a:solidFill>
                  <a:srgbClr val="000000"/>
                </a:solidFill>
                <a:cs typeface="Calibri" panose="020F0502020204030204" pitchFamily="34" charset="0"/>
              </a:rPr>
              <a:t>Redistricting should be multi-partisan, transparent, and use criteria important to voters and protect communities and common interests.  No gerrymandering.</a:t>
            </a:r>
          </a:p>
          <a:p>
            <a:pPr marL="347663" lvl="1" indent="0">
              <a:lnSpc>
                <a:spcPct val="107000"/>
              </a:lnSpc>
              <a:spcBef>
                <a:spcPts val="0"/>
              </a:spcBef>
              <a:spcAft>
                <a:spcPts val="600"/>
              </a:spcAft>
              <a:buNone/>
            </a:pPr>
            <a:endParaRPr lang="en-US" sz="2000" b="1" dirty="0">
              <a:solidFill>
                <a:srgbClr val="000000"/>
              </a:solidFill>
              <a:cs typeface="Calibri" panose="020F0502020204030204" pitchFamily="34" charset="0"/>
            </a:endParaRPr>
          </a:p>
          <a:p>
            <a:pPr marL="457200" indent="-457200">
              <a:spcBef>
                <a:spcPts val="600"/>
              </a:spcBef>
              <a:spcAft>
                <a:spcPts val="800"/>
              </a:spcAft>
              <a:buFont typeface="+mj-lt"/>
              <a:buAutoNum type="arabicPeriod" startAt="3"/>
            </a:pPr>
            <a:r>
              <a:rPr lang="en-US" dirty="0">
                <a:solidFill>
                  <a:srgbClr val="000000"/>
                </a:solidFill>
                <a:cs typeface="Calibri" panose="020F0502020204030204" pitchFamily="34" charset="0"/>
              </a:rPr>
              <a:t>Fair maps should let voters choose their representatives and n</a:t>
            </a:r>
            <a:r>
              <a:rPr lang="en-US" dirty="0">
                <a:solidFill>
                  <a:srgbClr val="000000"/>
                </a:solidFill>
                <a:ea typeface="Calibri" panose="020F0502020204030204" pitchFamily="34" charset="0"/>
                <a:cs typeface="Calibri" panose="020F0502020204030204" pitchFamily="34" charset="0"/>
              </a:rPr>
              <a:t>ot the other way around.</a:t>
            </a:r>
          </a:p>
          <a:p>
            <a:pPr marL="0" indent="0">
              <a:buNone/>
            </a:pPr>
            <a:endParaRPr lang="en-US" dirty="0"/>
          </a:p>
        </p:txBody>
      </p:sp>
      <p:pic>
        <p:nvPicPr>
          <p:cNvPr id="5" name="Content Placeholder 4">
            <a:extLst>
              <a:ext uri="{FF2B5EF4-FFF2-40B4-BE49-F238E27FC236}">
                <a16:creationId xmlns:a16="http://schemas.microsoft.com/office/drawing/2014/main" id="{9223312D-46BF-4182-B3FC-25711BAD7B8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66381" y="2600571"/>
            <a:ext cx="1704033" cy="1418719"/>
          </a:xfrm>
          <a:prstGeom prst="rect">
            <a:avLst/>
          </a:prstGeom>
          <a:ln w="12700">
            <a:noFill/>
          </a:ln>
        </p:spPr>
      </p:pic>
      <p:pic>
        <p:nvPicPr>
          <p:cNvPr id="6" name="Picture 5">
            <a:extLst>
              <a:ext uri="{FF2B5EF4-FFF2-40B4-BE49-F238E27FC236}">
                <a16:creationId xmlns:a16="http://schemas.microsoft.com/office/drawing/2014/main" id="{D808C5F1-EABE-4990-9937-2F4594C0E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371600"/>
            <a:ext cx="2160396" cy="1143147"/>
          </a:xfrm>
          <a:prstGeom prst="rect">
            <a:avLst/>
          </a:prstGeom>
          <a:ln w="12700">
            <a:solidFill>
              <a:prstClr val="black"/>
            </a:solidFill>
          </a:ln>
        </p:spPr>
      </p:pic>
      <p:pic>
        <p:nvPicPr>
          <p:cNvPr id="7" name="Picture 6">
            <a:extLst>
              <a:ext uri="{FF2B5EF4-FFF2-40B4-BE49-F238E27FC236}">
                <a16:creationId xmlns:a16="http://schemas.microsoft.com/office/drawing/2014/main" id="{E08D608F-CE7F-49F1-B716-CA0C4A05C2B7}"/>
              </a:ext>
            </a:extLst>
          </p:cNvPr>
          <p:cNvPicPr>
            <a:picLocks noChangeAspect="1"/>
          </p:cNvPicPr>
          <p:nvPr/>
        </p:nvPicPr>
        <p:blipFill rotWithShape="1">
          <a:blip r:embed="rId5"/>
          <a:srcRect l="4769" r="6726"/>
          <a:stretch/>
        </p:blipFill>
        <p:spPr>
          <a:xfrm>
            <a:off x="838200" y="4278090"/>
            <a:ext cx="2160396" cy="1167754"/>
          </a:xfrm>
          <a:prstGeom prst="rect">
            <a:avLst/>
          </a:prstGeom>
          <a:ln w="12700">
            <a:solidFill>
              <a:prstClr val="black"/>
            </a:solidFill>
          </a:ln>
        </p:spPr>
      </p:pic>
    </p:spTree>
    <p:extLst>
      <p:ext uri="{BB962C8B-B14F-4D97-AF65-F5344CB8AC3E}">
        <p14:creationId xmlns:p14="http://schemas.microsoft.com/office/powerpoint/2010/main" val="3724440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EB4F-C3C8-408C-A7B9-0128EA811F41}"/>
              </a:ext>
            </a:extLst>
          </p:cNvPr>
          <p:cNvSpPr>
            <a:spLocks noGrp="1"/>
          </p:cNvSpPr>
          <p:nvPr>
            <p:ph type="title"/>
          </p:nvPr>
        </p:nvSpPr>
        <p:spPr>
          <a:xfrm>
            <a:off x="838200" y="365127"/>
            <a:ext cx="10870096" cy="1325563"/>
          </a:xfrm>
        </p:spPr>
        <p:txBody>
          <a:bodyPr/>
          <a:lstStyle/>
          <a:p>
            <a:r>
              <a:rPr lang="en-US" sz="3600" u="sng" dirty="0">
                <a:solidFill>
                  <a:schemeClr val="tx1"/>
                </a:solidFill>
                <a:effectLst/>
              </a:rPr>
              <a:t>Indiana Citizen Redistricting Commission (ICRC)</a:t>
            </a:r>
            <a:endParaRPr lang="en-US" dirty="0"/>
          </a:p>
        </p:txBody>
      </p:sp>
      <p:sp>
        <p:nvSpPr>
          <p:cNvPr id="5" name="Content Placeholder 2">
            <a:extLst>
              <a:ext uri="{FF2B5EF4-FFF2-40B4-BE49-F238E27FC236}">
                <a16:creationId xmlns:a16="http://schemas.microsoft.com/office/drawing/2014/main" id="{98B29CE7-FB0C-4774-8892-07FF95735127}"/>
              </a:ext>
            </a:extLst>
          </p:cNvPr>
          <p:cNvSpPr>
            <a:spLocks noGrp="1"/>
          </p:cNvSpPr>
          <p:nvPr>
            <p:ph idx="1"/>
          </p:nvPr>
        </p:nvSpPr>
        <p:spPr>
          <a:xfrm>
            <a:off x="838199" y="1371599"/>
            <a:ext cx="10870095" cy="4996544"/>
          </a:xfrm>
        </p:spPr>
        <p:txBody>
          <a:bodyPr>
            <a:normAutofit fontScale="70000" lnSpcReduction="20000"/>
          </a:bodyPr>
          <a:lstStyle/>
          <a:p>
            <a:pPr marL="0" indent="0" algn="ctr">
              <a:spcBef>
                <a:spcPts val="800"/>
              </a:spcBef>
              <a:spcAft>
                <a:spcPts val="600"/>
              </a:spcAft>
              <a:buNone/>
            </a:pPr>
            <a:r>
              <a:rPr lang="en-US" sz="3200" b="1" dirty="0">
                <a:solidFill>
                  <a:srgbClr val="0070C0"/>
                </a:solidFill>
                <a:latin typeface="Merriweather" panose="02000000000000000000" pitchFamily="2" charset="0"/>
              </a:rPr>
              <a:t>A New Process to Model Fair Redistricting!</a:t>
            </a:r>
          </a:p>
          <a:p>
            <a:pPr marL="0" indent="0" algn="ctr">
              <a:spcBef>
                <a:spcPts val="0"/>
              </a:spcBef>
              <a:spcAft>
                <a:spcPts val="600"/>
              </a:spcAft>
              <a:buNone/>
            </a:pPr>
            <a:r>
              <a:rPr lang="en-US" sz="3200" b="1" dirty="0">
                <a:solidFill>
                  <a:srgbClr val="0070C0"/>
                </a:solidFill>
                <a:latin typeface="Merriweather" panose="02000000000000000000" pitchFamily="2" charset="0"/>
              </a:rPr>
              <a:t>In 2021 ALL IN for Democracy Created a Panel of People and a Process . . .</a:t>
            </a:r>
          </a:p>
          <a:p>
            <a:pPr marL="174625" lvl="1" indent="0" defTabSz="457200">
              <a:spcAft>
                <a:spcPts val="1200"/>
              </a:spcAft>
              <a:buNone/>
            </a:pPr>
            <a:br>
              <a:rPr lang="en-US" sz="2900" dirty="0">
                <a:latin typeface="Merriweather" panose="02000000000000000000" pitchFamily="2" charset="0"/>
              </a:rPr>
            </a:br>
            <a:r>
              <a:rPr lang="en-US" sz="2900" dirty="0">
                <a:latin typeface="Merriweather" panose="02000000000000000000" pitchFamily="2" charset="0"/>
              </a:rPr>
              <a:t>A Panel of People . . .</a:t>
            </a:r>
          </a:p>
          <a:p>
            <a:pPr marL="174625" lvl="1" indent="280988" defTabSz="457200">
              <a:spcAft>
                <a:spcPts val="1200"/>
              </a:spcAft>
            </a:pPr>
            <a:r>
              <a:rPr lang="en-US" sz="2900" dirty="0">
                <a:latin typeface="Merriweather" panose="02000000000000000000" pitchFamily="2" charset="0"/>
              </a:rPr>
              <a:t>Nine members, selected from about 300 applications</a:t>
            </a:r>
          </a:p>
          <a:p>
            <a:pPr marL="174625" lvl="1" indent="280988" defTabSz="457200">
              <a:spcAft>
                <a:spcPts val="1200"/>
              </a:spcAft>
            </a:pPr>
            <a:r>
              <a:rPr lang="en-US" sz="2900" dirty="0">
                <a:latin typeface="Merriweather" panose="02000000000000000000" pitchFamily="2" charset="0"/>
              </a:rPr>
              <a:t>Partisan balance (3 Republican, 3 Democrat, 3 neither Republican nor Democrat)</a:t>
            </a:r>
          </a:p>
          <a:p>
            <a:pPr marL="174625" lvl="1" indent="280988" defTabSz="457200">
              <a:buNone/>
            </a:pPr>
            <a:endParaRPr lang="en-US" sz="900" dirty="0">
              <a:latin typeface="Merriweather" panose="02000000000000000000" pitchFamily="2" charset="0"/>
            </a:endParaRPr>
          </a:p>
          <a:p>
            <a:pPr marL="457189" lvl="1" indent="0">
              <a:buNone/>
            </a:pPr>
            <a:endParaRPr lang="en-US" sz="900" dirty="0">
              <a:latin typeface="Merriweather" panose="02000000000000000000" pitchFamily="2" charset="0"/>
            </a:endParaRPr>
          </a:p>
          <a:p>
            <a:pPr marL="174625" lvl="1" indent="0" defTabSz="457200">
              <a:spcAft>
                <a:spcPts val="600"/>
              </a:spcAft>
              <a:buFont typeface="Arial" panose="020B0604020202020204" pitchFamily="34" charset="0"/>
              <a:buNone/>
            </a:pPr>
            <a:r>
              <a:rPr lang="en-US" sz="2900" dirty="0">
                <a:latin typeface="Merriweather" panose="02000000000000000000" pitchFamily="2" charset="0"/>
              </a:rPr>
              <a:t>A Process including . . .</a:t>
            </a:r>
          </a:p>
          <a:p>
            <a:pPr marL="174625" lvl="1" indent="280988" defTabSz="457200">
              <a:spcAft>
                <a:spcPts val="1200"/>
              </a:spcAft>
            </a:pPr>
            <a:r>
              <a:rPr lang="en-US" sz="2900" dirty="0">
                <a:latin typeface="Merriweather" panose="02000000000000000000" pitchFamily="2" charset="0"/>
              </a:rPr>
              <a:t>Transparency</a:t>
            </a:r>
          </a:p>
          <a:p>
            <a:pPr marL="174625" lvl="1" indent="280988" defTabSz="457200">
              <a:spcAft>
                <a:spcPts val="1200"/>
              </a:spcAft>
            </a:pPr>
            <a:r>
              <a:rPr lang="en-US" sz="2900" dirty="0">
                <a:latin typeface="Merriweather" panose="02000000000000000000" pitchFamily="2" charset="0"/>
              </a:rPr>
              <a:t>Public testimony opportunities (completed April, 2021)</a:t>
            </a:r>
          </a:p>
          <a:p>
            <a:pPr marL="174625" lvl="1" indent="280988" defTabSz="457200">
              <a:spcAft>
                <a:spcPts val="1200"/>
              </a:spcAft>
            </a:pPr>
            <a:r>
              <a:rPr lang="en-US" sz="2900" dirty="0">
                <a:latin typeface="Merriweather" panose="02000000000000000000" pitchFamily="2" charset="0"/>
              </a:rPr>
              <a:t>Feedback to legislators (report submitted May, 2021)</a:t>
            </a:r>
          </a:p>
          <a:p>
            <a:pPr marL="174625" lvl="1" indent="280988" defTabSz="457200">
              <a:spcAft>
                <a:spcPts val="1200"/>
              </a:spcAft>
            </a:pPr>
            <a:r>
              <a:rPr lang="en-US" sz="2900" dirty="0">
                <a:latin typeface="Merriweather" panose="02000000000000000000" pitchFamily="2" charset="0"/>
              </a:rPr>
              <a:t>A web-based mapping tool (</a:t>
            </a:r>
            <a:r>
              <a:rPr lang="en-US" sz="2900" dirty="0" err="1">
                <a:latin typeface="Merriweather" panose="02000000000000000000" pitchFamily="2" charset="0"/>
              </a:rPr>
              <a:t>Districtr</a:t>
            </a:r>
            <a:r>
              <a:rPr lang="en-US" sz="2900" dirty="0">
                <a:latin typeface="Merriweather" panose="02000000000000000000" pitchFamily="2" charset="0"/>
              </a:rPr>
              <a:t>) and regional training sessions for citizens</a:t>
            </a:r>
          </a:p>
          <a:p>
            <a:pPr marL="174625" lvl="1" indent="280988" defTabSz="457200">
              <a:spcAft>
                <a:spcPts val="1200"/>
              </a:spcAft>
            </a:pPr>
            <a:r>
              <a:rPr lang="en-US" sz="2900" dirty="0">
                <a:latin typeface="Merriweather" panose="02000000000000000000" pitchFamily="2" charset="0"/>
              </a:rPr>
              <a:t>A contest for citizen-drawn maps, winning maps submitted to the Legislature	</a:t>
            </a:r>
          </a:p>
          <a:p>
            <a:pPr marL="174625" lvl="1" indent="0" defTabSz="457200">
              <a:spcAft>
                <a:spcPts val="1200"/>
              </a:spcAft>
              <a:buNone/>
            </a:pPr>
            <a:endParaRPr lang="en-US" sz="2900" dirty="0">
              <a:latin typeface="Merriweather" panose="02000000000000000000" pitchFamily="2" charset="0"/>
            </a:endParaRPr>
          </a:p>
          <a:p>
            <a:pPr lvl="1"/>
            <a:endParaRPr lang="en-US" dirty="0">
              <a:latin typeface="Merriweather" panose="02000000000000000000" pitchFamily="2" charset="0"/>
            </a:endParaRPr>
          </a:p>
        </p:txBody>
      </p:sp>
    </p:spTree>
    <p:extLst>
      <p:ext uri="{BB962C8B-B14F-4D97-AF65-F5344CB8AC3E}">
        <p14:creationId xmlns:p14="http://schemas.microsoft.com/office/powerpoint/2010/main" val="406395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71BD-5D29-497D-B9F5-B87939432BE6}"/>
              </a:ext>
            </a:extLst>
          </p:cNvPr>
          <p:cNvSpPr>
            <a:spLocks noGrp="1"/>
          </p:cNvSpPr>
          <p:nvPr>
            <p:ph type="title"/>
          </p:nvPr>
        </p:nvSpPr>
        <p:spPr>
          <a:xfrm>
            <a:off x="838200" y="365127"/>
            <a:ext cx="10515600" cy="1325563"/>
          </a:xfrm>
        </p:spPr>
        <p:txBody>
          <a:bodyPr/>
          <a:lstStyle/>
          <a:p>
            <a:r>
              <a:rPr lang="en-US" dirty="0"/>
              <a:t>Summary</a:t>
            </a:r>
          </a:p>
        </p:txBody>
      </p:sp>
      <p:sp>
        <p:nvSpPr>
          <p:cNvPr id="4" name="Content Placeholder 3">
            <a:extLst>
              <a:ext uri="{FF2B5EF4-FFF2-40B4-BE49-F238E27FC236}">
                <a16:creationId xmlns:a16="http://schemas.microsoft.com/office/drawing/2014/main" id="{EE6FDAC4-3F78-4115-BF53-9D5E3F32B2BB}"/>
              </a:ext>
            </a:extLst>
          </p:cNvPr>
          <p:cNvSpPr>
            <a:spLocks noGrp="1"/>
          </p:cNvSpPr>
          <p:nvPr>
            <p:ph sz="half" idx="2"/>
          </p:nvPr>
        </p:nvSpPr>
        <p:spPr>
          <a:xfrm>
            <a:off x="3627455" y="1371600"/>
            <a:ext cx="7726345" cy="4351338"/>
          </a:xfrm>
        </p:spPr>
        <p:txBody>
          <a:bodyPr>
            <a:normAutofit/>
          </a:bodyPr>
          <a:lstStyle/>
          <a:p>
            <a:pPr marL="457200" indent="-457200">
              <a:lnSpc>
                <a:spcPct val="100000"/>
              </a:lnSpc>
              <a:spcBef>
                <a:spcPts val="0"/>
              </a:spcBef>
              <a:spcAft>
                <a:spcPts val="800"/>
              </a:spcAft>
              <a:buFont typeface="+mj-lt"/>
              <a:buAutoNum type="arabicPeriod"/>
            </a:pPr>
            <a:r>
              <a:rPr lang="en-US" dirty="0">
                <a:solidFill>
                  <a:srgbClr val="000000"/>
                </a:solidFill>
                <a:ea typeface="Calibri" panose="020F0502020204030204" pitchFamily="34" charset="0"/>
                <a:cs typeface="Calibri" panose="020F0502020204030204" pitchFamily="34" charset="0"/>
              </a:rPr>
              <a:t>Representation should be </a:t>
            </a:r>
            <a:r>
              <a:rPr lang="en-US" u="sng" dirty="0">
                <a:solidFill>
                  <a:srgbClr val="000000"/>
                </a:solidFill>
                <a:ea typeface="Calibri" panose="020F0502020204030204" pitchFamily="34" charset="0"/>
                <a:cs typeface="Calibri" panose="020F0502020204030204" pitchFamily="34" charset="0"/>
              </a:rPr>
              <a:t>proportional</a:t>
            </a:r>
            <a:r>
              <a:rPr lang="en-US" dirty="0">
                <a:solidFill>
                  <a:srgbClr val="000000"/>
                </a:solidFill>
                <a:ea typeface="Calibri" panose="020F0502020204030204" pitchFamily="34" charset="0"/>
                <a:cs typeface="Calibri" panose="020F0502020204030204" pitchFamily="34" charset="0"/>
              </a:rPr>
              <a:t> . . .</a:t>
            </a:r>
            <a:endParaRPr lang="en-US" dirty="0">
              <a:ea typeface="Times New Roman" panose="02020603050405020304" pitchFamily="18" charset="0"/>
            </a:endParaRPr>
          </a:p>
          <a:p>
            <a:pPr marL="0" indent="-109526" defTabSz="461963">
              <a:lnSpc>
                <a:spcPct val="100000"/>
              </a:lnSpc>
              <a:spcBef>
                <a:spcPts val="0"/>
              </a:spcBef>
              <a:spcAft>
                <a:spcPts val="600"/>
              </a:spcAft>
              <a:buNone/>
            </a:pPr>
            <a:r>
              <a:rPr lang="en-US" dirty="0">
                <a:solidFill>
                  <a:srgbClr val="000000"/>
                </a:solidFill>
                <a:ea typeface="Calibri" panose="020F0502020204030204" pitchFamily="34" charset="0"/>
                <a:cs typeface="Calibri" panose="020F0502020204030204" pitchFamily="34" charset="0"/>
              </a:rPr>
              <a:t>	One Person = One Vote.</a:t>
            </a:r>
            <a:endParaRPr lang="en-US" dirty="0">
              <a:solidFill>
                <a:srgbClr val="000000"/>
              </a:solidFill>
              <a:ea typeface="Calibri" panose="020F0502020204030204" pitchFamily="34" charset="0"/>
              <a:cs typeface="Times New Roman" panose="02020603050405020304" pitchFamily="18" charset="0"/>
            </a:endParaRPr>
          </a:p>
          <a:p>
            <a:pPr marL="0" indent="0">
              <a:spcBef>
                <a:spcPts val="600"/>
              </a:spcBef>
              <a:spcAft>
                <a:spcPts val="800"/>
              </a:spcAft>
              <a:buFont typeface="Arial" panose="020B0604020202020204" pitchFamily="34" charset="0"/>
              <a:buNone/>
            </a:pPr>
            <a:endParaRPr lang="en-US" sz="2000" b="1" dirty="0">
              <a:solidFill>
                <a:srgbClr val="000000"/>
              </a:solidFill>
              <a:ea typeface="Calibri" panose="020F0502020204030204" pitchFamily="34" charset="0"/>
              <a:cs typeface="Calibri" panose="020F0502020204030204" pitchFamily="34" charset="0"/>
            </a:endParaRPr>
          </a:p>
          <a:p>
            <a:pPr marL="457200" indent="-457200">
              <a:spcBef>
                <a:spcPts val="600"/>
              </a:spcBef>
              <a:spcAft>
                <a:spcPts val="800"/>
              </a:spcAft>
              <a:buFont typeface="+mj-lt"/>
              <a:buAutoNum type="arabicPeriod" startAt="2"/>
            </a:pPr>
            <a:r>
              <a:rPr lang="en-US" dirty="0">
                <a:solidFill>
                  <a:srgbClr val="000000"/>
                </a:solidFill>
                <a:cs typeface="Calibri" panose="020F0502020204030204" pitchFamily="34" charset="0"/>
              </a:rPr>
              <a:t>Redistricting should be multi-partisan, transparent, and use criteria important to voters and protect communities and common interests.  No gerrymandering.</a:t>
            </a:r>
          </a:p>
          <a:p>
            <a:pPr marL="347663" lvl="1" indent="0">
              <a:lnSpc>
                <a:spcPct val="107000"/>
              </a:lnSpc>
              <a:spcBef>
                <a:spcPts val="0"/>
              </a:spcBef>
              <a:spcAft>
                <a:spcPts val="600"/>
              </a:spcAft>
              <a:buNone/>
            </a:pPr>
            <a:endParaRPr lang="en-US" sz="2000" b="1" dirty="0">
              <a:solidFill>
                <a:srgbClr val="000000"/>
              </a:solidFill>
              <a:cs typeface="Calibri" panose="020F0502020204030204" pitchFamily="34" charset="0"/>
            </a:endParaRPr>
          </a:p>
          <a:p>
            <a:pPr marL="457200" indent="-457200">
              <a:spcBef>
                <a:spcPts val="600"/>
              </a:spcBef>
              <a:spcAft>
                <a:spcPts val="800"/>
              </a:spcAft>
              <a:buFont typeface="+mj-lt"/>
              <a:buAutoNum type="arabicPeriod" startAt="3"/>
            </a:pPr>
            <a:r>
              <a:rPr lang="en-US" dirty="0">
                <a:solidFill>
                  <a:srgbClr val="000000"/>
                </a:solidFill>
                <a:cs typeface="Calibri" panose="020F0502020204030204" pitchFamily="34" charset="0"/>
              </a:rPr>
              <a:t>Fair maps should let voters choose their representatives and n</a:t>
            </a:r>
            <a:r>
              <a:rPr lang="en-US" dirty="0">
                <a:solidFill>
                  <a:srgbClr val="000000"/>
                </a:solidFill>
                <a:ea typeface="Calibri" panose="020F0502020204030204" pitchFamily="34" charset="0"/>
                <a:cs typeface="Calibri" panose="020F0502020204030204" pitchFamily="34" charset="0"/>
              </a:rPr>
              <a:t>ot the other way around.</a:t>
            </a:r>
          </a:p>
          <a:p>
            <a:pPr marL="0" indent="0">
              <a:buNone/>
            </a:pPr>
            <a:endParaRPr lang="en-US" dirty="0"/>
          </a:p>
        </p:txBody>
      </p:sp>
      <p:pic>
        <p:nvPicPr>
          <p:cNvPr id="5" name="Content Placeholder 4">
            <a:extLst>
              <a:ext uri="{FF2B5EF4-FFF2-40B4-BE49-F238E27FC236}">
                <a16:creationId xmlns:a16="http://schemas.microsoft.com/office/drawing/2014/main" id="{9223312D-46BF-4182-B3FC-25711BAD7B8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66381" y="2600571"/>
            <a:ext cx="1704033" cy="1418719"/>
          </a:xfrm>
          <a:prstGeom prst="rect">
            <a:avLst/>
          </a:prstGeom>
          <a:ln w="12700">
            <a:noFill/>
          </a:ln>
        </p:spPr>
      </p:pic>
      <p:pic>
        <p:nvPicPr>
          <p:cNvPr id="6" name="Picture 5">
            <a:extLst>
              <a:ext uri="{FF2B5EF4-FFF2-40B4-BE49-F238E27FC236}">
                <a16:creationId xmlns:a16="http://schemas.microsoft.com/office/drawing/2014/main" id="{D808C5F1-EABE-4990-9937-2F4594C0E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371600"/>
            <a:ext cx="2160396" cy="1143147"/>
          </a:xfrm>
          <a:prstGeom prst="rect">
            <a:avLst/>
          </a:prstGeom>
          <a:ln w="12700">
            <a:solidFill>
              <a:prstClr val="black"/>
            </a:solidFill>
          </a:ln>
        </p:spPr>
      </p:pic>
      <p:pic>
        <p:nvPicPr>
          <p:cNvPr id="7" name="Picture 6">
            <a:extLst>
              <a:ext uri="{FF2B5EF4-FFF2-40B4-BE49-F238E27FC236}">
                <a16:creationId xmlns:a16="http://schemas.microsoft.com/office/drawing/2014/main" id="{E08D608F-CE7F-49F1-B716-CA0C4A05C2B7}"/>
              </a:ext>
            </a:extLst>
          </p:cNvPr>
          <p:cNvPicPr>
            <a:picLocks noChangeAspect="1"/>
          </p:cNvPicPr>
          <p:nvPr/>
        </p:nvPicPr>
        <p:blipFill rotWithShape="1">
          <a:blip r:embed="rId5"/>
          <a:srcRect l="4769" r="6726"/>
          <a:stretch/>
        </p:blipFill>
        <p:spPr>
          <a:xfrm>
            <a:off x="838200" y="4278090"/>
            <a:ext cx="2160396" cy="1167754"/>
          </a:xfrm>
          <a:prstGeom prst="rect">
            <a:avLst/>
          </a:prstGeom>
          <a:ln w="12700">
            <a:solidFill>
              <a:prstClr val="black"/>
            </a:solidFill>
          </a:ln>
        </p:spPr>
      </p:pic>
    </p:spTree>
    <p:extLst>
      <p:ext uri="{BB962C8B-B14F-4D97-AF65-F5344CB8AC3E}">
        <p14:creationId xmlns:p14="http://schemas.microsoft.com/office/powerpoint/2010/main" val="1912154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5BB72BA-8160-4EBD-85FD-5D1E08B1FF30}"/>
              </a:ext>
            </a:extLst>
          </p:cNvPr>
          <p:cNvSpPr>
            <a:spLocks noGrp="1"/>
          </p:cNvSpPr>
          <p:nvPr>
            <p:ph idx="1"/>
          </p:nvPr>
        </p:nvSpPr>
        <p:spPr>
          <a:xfrm>
            <a:off x="838200" y="2720349"/>
            <a:ext cx="10515600" cy="1417305"/>
          </a:xfrm>
        </p:spPr>
        <p:txBody>
          <a:bodyPr>
            <a:normAutofit/>
          </a:bodyPr>
          <a:lstStyle/>
          <a:p>
            <a:pPr marL="0" indent="0" algn="ctr">
              <a:buNone/>
            </a:pPr>
            <a:r>
              <a:rPr lang="en-US" sz="4400" b="1" dirty="0">
                <a:solidFill>
                  <a:srgbClr val="0070C0"/>
                </a:solidFill>
                <a:latin typeface="Lucida Sans Unicode" panose="020B0602030504020204" pitchFamily="34" charset="0"/>
                <a:cs typeface="Lucida Sans Unicode" panose="020B0602030504020204" pitchFamily="34" charset="0"/>
              </a:rPr>
              <a:t>What </a:t>
            </a:r>
            <a:r>
              <a:rPr lang="en-US" sz="4400" b="1" u="sng" dirty="0">
                <a:solidFill>
                  <a:srgbClr val="0070C0"/>
                </a:solidFill>
                <a:latin typeface="Lucida Sans Unicode" panose="020B0602030504020204" pitchFamily="34" charset="0"/>
                <a:cs typeface="Lucida Sans Unicode" panose="020B0602030504020204" pitchFamily="34" charset="0"/>
              </a:rPr>
              <a:t>You</a:t>
            </a:r>
            <a:r>
              <a:rPr lang="en-US" sz="4400" b="1" dirty="0">
                <a:solidFill>
                  <a:srgbClr val="0070C0"/>
                </a:solidFill>
                <a:latin typeface="Lucida Sans Unicode" panose="020B0602030504020204" pitchFamily="34" charset="0"/>
                <a:cs typeface="Lucida Sans Unicode" panose="020B0602030504020204" pitchFamily="34" charset="0"/>
              </a:rPr>
              <a:t> Can Do</a:t>
            </a:r>
          </a:p>
        </p:txBody>
      </p:sp>
    </p:spTree>
    <p:extLst>
      <p:ext uri="{BB962C8B-B14F-4D97-AF65-F5344CB8AC3E}">
        <p14:creationId xmlns:p14="http://schemas.microsoft.com/office/powerpoint/2010/main" val="74730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E83A-E47C-48E9-9924-85BE7D32A9A0}"/>
              </a:ext>
            </a:extLst>
          </p:cNvPr>
          <p:cNvSpPr>
            <a:spLocks noGrp="1"/>
          </p:cNvSpPr>
          <p:nvPr>
            <p:ph type="title"/>
          </p:nvPr>
        </p:nvSpPr>
        <p:spPr/>
        <p:txBody>
          <a:bodyPr/>
          <a:lstStyle/>
          <a:p>
            <a:r>
              <a:rPr lang="en-US" b="1" u="sng" dirty="0"/>
              <a:t>Citizen Action Requested and Urged!</a:t>
            </a:r>
            <a:endParaRPr lang="en-US" dirty="0"/>
          </a:p>
        </p:txBody>
      </p:sp>
      <p:sp>
        <p:nvSpPr>
          <p:cNvPr id="5" name="Content Placeholder 4">
            <a:extLst>
              <a:ext uri="{FF2B5EF4-FFF2-40B4-BE49-F238E27FC236}">
                <a16:creationId xmlns:a16="http://schemas.microsoft.com/office/drawing/2014/main" id="{97E19101-241A-4F01-B275-6C99C371003D}"/>
              </a:ext>
            </a:extLst>
          </p:cNvPr>
          <p:cNvSpPr>
            <a:spLocks noGrp="1"/>
          </p:cNvSpPr>
          <p:nvPr>
            <p:ph idx="1"/>
          </p:nvPr>
        </p:nvSpPr>
        <p:spPr>
          <a:xfrm>
            <a:off x="838200" y="1371600"/>
            <a:ext cx="10650794" cy="4837471"/>
          </a:xfrm>
        </p:spPr>
        <p:txBody>
          <a:bodyPr>
            <a:noAutofit/>
          </a:bodyPr>
          <a:lstStyle/>
          <a:p>
            <a:pPr>
              <a:lnSpc>
                <a:spcPct val="100000"/>
              </a:lnSpc>
              <a:spcBef>
                <a:spcPts val="600"/>
              </a:spcBef>
              <a:spcAft>
                <a:spcPts val="600"/>
              </a:spcAft>
            </a:pPr>
            <a:r>
              <a:rPr lang="en-US" sz="2000" dirty="0">
                <a:ea typeface="Meiryo UI" panose="020B0604030504040204" pitchFamily="34" charset="-128"/>
              </a:rPr>
              <a:t>Contact your State Senators and Representatives. Let them know you want fair maps drawn transparently, with full disclosure of criteria used and identification of contractors employed.  Find contact information for your legislators:  </a:t>
            </a:r>
            <a:r>
              <a:rPr lang="en-US" sz="2000" u="sng" dirty="0">
                <a:solidFill>
                  <a:srgbClr val="005596"/>
                </a:solidFill>
                <a:effectLst/>
                <a:ea typeface="Meiryo UI" panose="020B0604030504040204" pitchFamily="34" charset="-128"/>
                <a:cs typeface="Times New Roman" panose="02020603050405020304" pitchFamily="18" charset="0"/>
                <a:hlinkClick r:id="rId3"/>
              </a:rPr>
              <a:t>http://iga.in.gov/legislative/find-legislators/</a:t>
            </a:r>
            <a:endParaRPr lang="en-US" sz="2000" dirty="0">
              <a:ea typeface="Meiryo UI" panose="020B0604030504040204" pitchFamily="34" charset="-128"/>
            </a:endParaRPr>
          </a:p>
          <a:p>
            <a:pPr>
              <a:lnSpc>
                <a:spcPct val="100000"/>
              </a:lnSpc>
              <a:spcBef>
                <a:spcPts val="600"/>
              </a:spcBef>
              <a:spcAft>
                <a:spcPts val="600"/>
              </a:spcAft>
            </a:pPr>
            <a:r>
              <a:rPr lang="en-US" sz="2000" dirty="0"/>
              <a:t>Join the redistricting movement, register for an event, or participate in a map-drawing training session at: </a:t>
            </a:r>
          </a:p>
          <a:p>
            <a:pPr marL="914377" lvl="3">
              <a:lnSpc>
                <a:spcPct val="100000"/>
              </a:lnSpc>
              <a:spcBef>
                <a:spcPts val="0"/>
              </a:spcBef>
            </a:pPr>
            <a:r>
              <a:rPr lang="en-US" sz="2000" dirty="0"/>
              <a:t>Common Cause Indiana </a:t>
            </a:r>
            <a:r>
              <a:rPr lang="en-US" sz="2000" dirty="0">
                <a:hlinkClick r:id="rId4"/>
              </a:rPr>
              <a:t>https://www.commoncause.org/indiana/</a:t>
            </a:r>
            <a:endParaRPr lang="en-US" sz="2000" dirty="0"/>
          </a:p>
          <a:p>
            <a:pPr marL="914377" lvl="3">
              <a:lnSpc>
                <a:spcPct val="100000"/>
              </a:lnSpc>
              <a:spcBef>
                <a:spcPts val="600"/>
              </a:spcBef>
            </a:pPr>
            <a:r>
              <a:rPr lang="en-US" sz="2000" dirty="0"/>
              <a:t>ALL IN for Democracy </a:t>
            </a:r>
            <a:r>
              <a:rPr lang="en-US" sz="2000" dirty="0">
                <a:hlinkClick r:id="rId5"/>
              </a:rPr>
              <a:t>https://www.allingordemocracy.org/</a:t>
            </a:r>
            <a:r>
              <a:rPr lang="en-US" sz="2000" dirty="0"/>
              <a:t> </a:t>
            </a:r>
          </a:p>
          <a:p>
            <a:pPr marL="914377" lvl="3">
              <a:lnSpc>
                <a:spcPct val="100000"/>
              </a:lnSpc>
              <a:spcBef>
                <a:spcPts val="0"/>
              </a:spcBef>
              <a:spcAft>
                <a:spcPts val="600"/>
              </a:spcAft>
            </a:pPr>
            <a:r>
              <a:rPr lang="en-US" sz="2000" dirty="0"/>
              <a:t>League of Women Voters </a:t>
            </a:r>
            <a:r>
              <a:rPr lang="en-US" sz="2000" dirty="0">
                <a:hlinkClick r:id="rId6"/>
              </a:rPr>
              <a:t>https://lwv-bmc.org/subscriber</a:t>
            </a:r>
            <a:endParaRPr lang="en-US" sz="2000" dirty="0"/>
          </a:p>
          <a:p>
            <a:pPr>
              <a:lnSpc>
                <a:spcPct val="100000"/>
              </a:lnSpc>
              <a:spcBef>
                <a:spcPts val="600"/>
              </a:spcBef>
              <a:spcAft>
                <a:spcPts val="600"/>
              </a:spcAft>
            </a:pPr>
            <a:r>
              <a:rPr lang="en-US" sz="2000" dirty="0"/>
              <a:t>Urge Sen. Mike Braun and Sen. Todd Young to vote “yes” on S1-For the People Act. Go to </a:t>
            </a:r>
            <a:r>
              <a:rPr lang="en-US" sz="2000" u="sng" dirty="0">
                <a:solidFill>
                  <a:srgbClr val="005596"/>
                </a:solidFill>
                <a:effectLst/>
                <a:ea typeface="Calibri" panose="020F0502020204030204" pitchFamily="34" charset="0"/>
                <a:cs typeface="Times New Roman" panose="02020603050405020304" pitchFamily="18" charset="0"/>
                <a:hlinkClick r:id="rId7"/>
              </a:rPr>
              <a:t>http://wayeo.egis.39dn.com/</a:t>
            </a:r>
            <a:r>
              <a:rPr lang="en-US" sz="2000" dirty="0">
                <a:effectLst/>
                <a:ea typeface="Calibri" panose="020F0502020204030204" pitchFamily="34" charset="0"/>
                <a:cs typeface="Times New Roman" panose="02020603050405020304" pitchFamily="18" charset="0"/>
              </a:rPr>
              <a:t>,</a:t>
            </a:r>
            <a:r>
              <a:rPr lang="en-US" sz="2000" dirty="0">
                <a:ea typeface="Calibri" panose="020F0502020204030204" pitchFamily="34" charset="0"/>
                <a:cs typeface="Times New Roman" panose="02020603050405020304" pitchFamily="18" charset="0"/>
              </a:rPr>
              <a:t>type your address and select “federal” for contact information. </a:t>
            </a:r>
            <a:r>
              <a:rPr lang="en-US" sz="2000" dirty="0">
                <a:effectLst/>
                <a:ea typeface="Calibri" panose="020F0502020204030204" pitchFamily="34" charset="0"/>
                <a:cs typeface="Times New Roman" panose="02020603050405020304" pitchFamily="18" charset="0"/>
              </a:rPr>
              <a:t>  </a:t>
            </a:r>
          </a:p>
          <a:p>
            <a:pPr>
              <a:lnSpc>
                <a:spcPct val="100000"/>
              </a:lnSpc>
              <a:spcBef>
                <a:spcPts val="600"/>
              </a:spcBef>
              <a:spcAft>
                <a:spcPts val="600"/>
              </a:spcAft>
            </a:pPr>
            <a:r>
              <a:rPr lang="en-US" sz="2000" dirty="0"/>
              <a:t>Invite the League of Women Voters to give this presentation to your group.  </a:t>
            </a:r>
            <a:br>
              <a:rPr lang="en-US" sz="2000" dirty="0"/>
            </a:br>
            <a:r>
              <a:rPr lang="en-US" sz="2000" dirty="0"/>
              <a:t>Go to </a:t>
            </a:r>
            <a:r>
              <a:rPr lang="en-US" sz="2000" dirty="0">
                <a:hlinkClick r:id="rId8"/>
              </a:rPr>
              <a:t>redistrict1@lwv-bmc.org</a:t>
            </a:r>
            <a:r>
              <a:rPr lang="en-US" sz="2000" dirty="0"/>
              <a:t>.  </a:t>
            </a:r>
          </a:p>
          <a:p>
            <a:pPr marL="0" indent="0">
              <a:lnSpc>
                <a:spcPct val="100000"/>
              </a:lnSpc>
              <a:spcBef>
                <a:spcPts val="600"/>
              </a:spcBef>
              <a:spcAft>
                <a:spcPts val="600"/>
              </a:spcAft>
              <a:buNone/>
            </a:pPr>
            <a:endParaRPr lang="en-US" sz="2000" dirty="0"/>
          </a:p>
        </p:txBody>
      </p:sp>
    </p:spTree>
    <p:extLst>
      <p:ext uri="{BB962C8B-B14F-4D97-AF65-F5344CB8AC3E}">
        <p14:creationId xmlns:p14="http://schemas.microsoft.com/office/powerpoint/2010/main" val="906104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267A-3D44-4116-8551-B58C4C87CC22}"/>
              </a:ext>
            </a:extLst>
          </p:cNvPr>
          <p:cNvSpPr>
            <a:spLocks noGrp="1"/>
          </p:cNvSpPr>
          <p:nvPr>
            <p:ph type="title"/>
          </p:nvPr>
        </p:nvSpPr>
        <p:spPr/>
        <p:txBody>
          <a:bodyPr/>
          <a:lstStyle/>
          <a:p>
            <a:r>
              <a:rPr lang="en-US" b="1" u="sng" dirty="0"/>
              <a:t>Resources – (to be emailed to you)</a:t>
            </a:r>
            <a:endParaRPr lang="en-US" dirty="0"/>
          </a:p>
        </p:txBody>
      </p:sp>
      <p:sp>
        <p:nvSpPr>
          <p:cNvPr id="5" name="Content Placeholder 1">
            <a:extLst>
              <a:ext uri="{FF2B5EF4-FFF2-40B4-BE49-F238E27FC236}">
                <a16:creationId xmlns:a16="http://schemas.microsoft.com/office/drawing/2014/main" id="{7E09F769-3D67-40B1-9181-FD884C2C0EEC}"/>
              </a:ext>
            </a:extLst>
          </p:cNvPr>
          <p:cNvSpPr>
            <a:spLocks noGrp="1"/>
          </p:cNvSpPr>
          <p:nvPr>
            <p:ph idx="1"/>
          </p:nvPr>
        </p:nvSpPr>
        <p:spPr>
          <a:xfrm>
            <a:off x="838200" y="1371600"/>
            <a:ext cx="10678298" cy="5486400"/>
          </a:xfrm>
        </p:spPr>
        <p:txBody>
          <a:bodyPr numCol="2">
            <a:normAutofit/>
          </a:bodyPr>
          <a:lstStyle/>
          <a:p>
            <a:pPr>
              <a:lnSpc>
                <a:spcPct val="120000"/>
              </a:lnSpc>
            </a:pPr>
            <a:r>
              <a:rPr lang="en-US" sz="2200" u="sng" dirty="0">
                <a:hlinkClick r:id="rId3">
                  <a:extLst>
                    <a:ext uri="{A12FA001-AC4F-418D-AE19-62706E023703}">
                      <ahyp:hlinkClr xmlns:ahyp="http://schemas.microsoft.com/office/drawing/2018/hyperlinkcolor" val="tx"/>
                    </a:ext>
                  </a:extLst>
                </a:hlinkClick>
              </a:rPr>
              <a:t>ALL IN for Democracy</a:t>
            </a:r>
            <a:endParaRPr lang="en-US" sz="2200" u="sng" dirty="0"/>
          </a:p>
          <a:p>
            <a:pPr>
              <a:lnSpc>
                <a:spcPct val="120000"/>
              </a:lnSpc>
            </a:pPr>
            <a:r>
              <a:rPr lang="en-US" sz="2200" dirty="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Ballotpedia</a:t>
            </a:r>
            <a:endParaRPr lang="en-US" sz="2200" dirty="0">
              <a:ea typeface="Times New Roman" panose="02020603050405020304" pitchFamily="18" charset="0"/>
              <a:cs typeface="Times New Roman" panose="02020603050405020304" pitchFamily="18" charset="0"/>
            </a:endParaRPr>
          </a:p>
          <a:p>
            <a:pPr>
              <a:lnSpc>
                <a:spcPct val="120000"/>
              </a:lnSpc>
            </a:pPr>
            <a:r>
              <a:rPr lang="en-US" sz="2200" dirty="0">
                <a:hlinkClick r:id="rId5">
                  <a:extLst>
                    <a:ext uri="{A12FA001-AC4F-418D-AE19-62706E023703}">
                      <ahyp:hlinkClr xmlns:ahyp="http://schemas.microsoft.com/office/drawing/2018/hyperlinkcolor" val="tx"/>
                    </a:ext>
                  </a:extLst>
                </a:hlinkClick>
              </a:rPr>
              <a:t>Brennan Center for Justice</a:t>
            </a:r>
            <a:r>
              <a:rPr lang="en-US" sz="2200" dirty="0"/>
              <a:t> </a:t>
            </a:r>
          </a:p>
          <a:p>
            <a:pPr>
              <a:lnSpc>
                <a:spcPct val="120000"/>
              </a:lnSpc>
            </a:pPr>
            <a:r>
              <a:rPr lang="en-US" sz="2200" dirty="0">
                <a:hlinkClick r:id="rId6">
                  <a:extLst>
                    <a:ext uri="{A12FA001-AC4F-418D-AE19-62706E023703}">
                      <ahyp:hlinkClr xmlns:ahyp="http://schemas.microsoft.com/office/drawing/2018/hyperlinkcolor" val="tx"/>
                    </a:ext>
                  </a:extLst>
                </a:hlinkClick>
              </a:rPr>
              <a:t>Common Cause Indiana</a:t>
            </a:r>
            <a:endParaRPr lang="en-US" sz="2200" dirty="0"/>
          </a:p>
          <a:p>
            <a:pPr>
              <a:lnSpc>
                <a:spcPct val="120000"/>
              </a:lnSpc>
            </a:pPr>
            <a:r>
              <a:rPr lang="en-US" sz="2200" dirty="0">
                <a:ea typeface="Times New Roman" panose="02020603050405020304" pitchFamily="18" charset="0"/>
                <a:hlinkClick r:id="rId7">
                  <a:extLst>
                    <a:ext uri="{A12FA001-AC4F-418D-AE19-62706E023703}">
                      <ahyp:hlinkClr xmlns:ahyp="http://schemas.microsoft.com/office/drawing/2018/hyperlinkcolor" val="tx"/>
                    </a:ext>
                  </a:extLst>
                </a:hlinkClick>
              </a:rPr>
              <a:t>How Maps Help Politicians Stay </a:t>
            </a:r>
            <a:br>
              <a:rPr lang="en-US" sz="2200" dirty="0">
                <a:ea typeface="Times New Roman" panose="02020603050405020304" pitchFamily="18" charset="0"/>
                <a:hlinkClick r:id="rId7">
                  <a:extLst>
                    <a:ext uri="{A12FA001-AC4F-418D-AE19-62706E023703}">
                      <ahyp:hlinkClr xmlns:ahyp="http://schemas.microsoft.com/office/drawing/2018/hyperlinkcolor" val="tx"/>
                    </a:ext>
                  </a:extLst>
                </a:hlinkClick>
              </a:rPr>
            </a:br>
            <a:r>
              <a:rPr lang="en-US" sz="2200" dirty="0">
                <a:ea typeface="Times New Roman" panose="02020603050405020304" pitchFamily="18" charset="0"/>
                <a:hlinkClick r:id="rId7">
                  <a:extLst>
                    <a:ext uri="{A12FA001-AC4F-418D-AE19-62706E023703}">
                      <ahyp:hlinkClr xmlns:ahyp="http://schemas.microsoft.com/office/drawing/2018/hyperlinkcolor" val="tx"/>
                    </a:ext>
                  </a:extLst>
                </a:hlinkClick>
              </a:rPr>
              <a:t>in Power</a:t>
            </a:r>
            <a:r>
              <a:rPr lang="en-US" sz="2200" dirty="0">
                <a:ea typeface="Times New Roman" panose="02020603050405020304" pitchFamily="18" charset="0"/>
              </a:rPr>
              <a:t> (video)</a:t>
            </a:r>
          </a:p>
          <a:p>
            <a:pPr>
              <a:lnSpc>
                <a:spcPct val="120000"/>
              </a:lnSpc>
            </a:pPr>
            <a:r>
              <a:rPr lang="en-US" sz="2200" dirty="0">
                <a:cs typeface="Times New Roman" panose="02020603050405020304" pitchFamily="18" charset="0"/>
              </a:rPr>
              <a:t>ICRC Report </a:t>
            </a:r>
            <a:r>
              <a:rPr lang="en-US" sz="2400" u="sng" dirty="0">
                <a:effectLst/>
                <a:latin typeface="Calibri" panose="020F0502020204030204" pitchFamily="34" charset="0"/>
                <a:ea typeface="Times New Roman" panose="02020603050405020304" pitchFamily="18" charset="0"/>
                <a:cs typeface="Times New Roman" panose="02020603050405020304" pitchFamily="18" charset="0"/>
              </a:rPr>
              <a:t>https://tinyurl.com/6xsyktvn</a:t>
            </a:r>
            <a:endParaRPr lang="en-US" sz="2200" dirty="0">
              <a:ea typeface="Times New Roman" panose="02020603050405020304" pitchFamily="18" charset="0"/>
            </a:endParaRPr>
          </a:p>
          <a:p>
            <a:pPr>
              <a:lnSpc>
                <a:spcPct val="120000"/>
              </a:lnSpc>
            </a:pPr>
            <a:r>
              <a:rPr lang="en-US" sz="2200" b="1" i="1" dirty="0">
                <a:hlinkClick r:id="rId8">
                  <a:extLst>
                    <a:ext uri="{A12FA001-AC4F-418D-AE19-62706E023703}">
                      <ahyp:hlinkClr xmlns:ahyp="http://schemas.microsoft.com/office/drawing/2018/hyperlinkcolor" val="tx"/>
                    </a:ext>
                  </a:extLst>
                </a:hlinkClick>
              </a:rPr>
              <a:t>Indiana | </a:t>
            </a:r>
            <a:r>
              <a:rPr lang="en-US" sz="2200" b="1" i="1" dirty="0" err="1">
                <a:hlinkClick r:id="rId8">
                  <a:extLst>
                    <a:ext uri="{A12FA001-AC4F-418D-AE19-62706E023703}">
                      <ahyp:hlinkClr xmlns:ahyp="http://schemas.microsoft.com/office/drawing/2018/hyperlinkcolor" val="tx"/>
                    </a:ext>
                  </a:extLst>
                </a:hlinkClick>
              </a:rPr>
              <a:t>Districtr</a:t>
            </a:r>
            <a:r>
              <a:rPr lang="en-US" sz="2200" b="1" i="1" dirty="0"/>
              <a:t> - </a:t>
            </a:r>
            <a:r>
              <a:rPr lang="en-US" sz="2200" dirty="0"/>
              <a:t>(a mapping tool)</a:t>
            </a:r>
            <a:endParaRPr lang="en-US" sz="2200" dirty="0">
              <a:ea typeface="Times New Roman" panose="02020603050405020304" pitchFamily="18" charset="0"/>
            </a:endParaRPr>
          </a:p>
          <a:p>
            <a:pPr>
              <a:lnSpc>
                <a:spcPct val="120000"/>
              </a:lnSpc>
            </a:pPr>
            <a:r>
              <a:rPr lang="en-US" sz="2200" dirty="0">
                <a:hlinkClick r:id="rId9">
                  <a:extLst>
                    <a:ext uri="{A12FA001-AC4F-418D-AE19-62706E023703}">
                      <ahyp:hlinkClr xmlns:ahyp="http://schemas.microsoft.com/office/drawing/2018/hyperlinkcolor" val="tx"/>
                    </a:ext>
                  </a:extLst>
                </a:hlinkClick>
              </a:rPr>
              <a:t>Is Geometry Silencing Your Vote</a:t>
            </a:r>
            <a:r>
              <a:rPr lang="en-US" sz="2200" dirty="0"/>
              <a:t>? (video)</a:t>
            </a:r>
          </a:p>
          <a:p>
            <a:pPr>
              <a:lnSpc>
                <a:spcPct val="120000"/>
              </a:lnSpc>
            </a:pPr>
            <a:r>
              <a:rPr lang="en-US" sz="2200" u="sng" dirty="0">
                <a:hlinkClick r:id="rId10">
                  <a:extLst>
                    <a:ext uri="{A12FA001-AC4F-418D-AE19-62706E023703}">
                      <ahyp:hlinkClr xmlns:ahyp="http://schemas.microsoft.com/office/drawing/2018/hyperlinkcolor" val="tx"/>
                    </a:ext>
                  </a:extLst>
                </a:hlinkClick>
              </a:rPr>
              <a:t>Indiana Can Have Fair Maps</a:t>
            </a:r>
            <a:endParaRPr lang="en-US" sz="2200" u="sng" dirty="0"/>
          </a:p>
          <a:p>
            <a:pPr marL="339725" indent="-227013">
              <a:lnSpc>
                <a:spcPct val="120000"/>
              </a:lnSpc>
            </a:pPr>
            <a:r>
              <a:rPr lang="en-US" sz="2200" dirty="0">
                <a:hlinkClick r:id="rId11">
                  <a:extLst>
                    <a:ext uri="{A12FA001-AC4F-418D-AE19-62706E023703}">
                      <ahyp:hlinkClr xmlns:ahyp="http://schemas.microsoft.com/office/drawing/2018/hyperlinkcolor" val="tx"/>
                    </a:ext>
                  </a:extLst>
                </a:hlinkClick>
              </a:rPr>
              <a:t>LWV-BMC Redistricting Webpage</a:t>
            </a:r>
            <a:endParaRPr lang="en-US" sz="2200" dirty="0"/>
          </a:p>
          <a:p>
            <a:pPr marL="339725" indent="-227013">
              <a:lnSpc>
                <a:spcPct val="120000"/>
              </a:lnSpc>
            </a:pPr>
            <a:r>
              <a:rPr lang="en-US" sz="2200" u="sng" dirty="0">
                <a:ea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REDMAP Documents</a:t>
            </a:r>
            <a:endParaRPr lang="en-US" sz="2200" dirty="0"/>
          </a:p>
          <a:p>
            <a:pPr marL="339725" indent="-227013">
              <a:lnSpc>
                <a:spcPct val="120000"/>
              </a:lnSpc>
            </a:pPr>
            <a:r>
              <a:rPr lang="en-US" sz="2200" dirty="0">
                <a:ea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Redrawing the Lines</a:t>
            </a:r>
            <a:endParaRPr lang="en-US" sz="2200" dirty="0"/>
          </a:p>
          <a:p>
            <a:pPr marL="339725" indent="-227013">
              <a:lnSpc>
                <a:spcPct val="120000"/>
              </a:lnSpc>
            </a:pPr>
            <a:r>
              <a:rPr lang="en-US" sz="2200" u="sng" dirty="0">
                <a:hlinkClick r:id="rId14" action="ppaction://hlinkfile">
                  <a:extLst>
                    <a:ext uri="{A12FA001-AC4F-418D-AE19-62706E023703}">
                      <ahyp:hlinkClr xmlns:ahyp="http://schemas.microsoft.com/office/drawing/2018/hyperlinkcolor" val="tx"/>
                    </a:ext>
                  </a:extLst>
                </a:hlinkClick>
              </a:rPr>
              <a:t>The Man Who Rigged America’s Electoral Maps</a:t>
            </a:r>
            <a:r>
              <a:rPr lang="en-US" sz="2200" dirty="0"/>
              <a:t> (video)</a:t>
            </a:r>
          </a:p>
          <a:p>
            <a:pPr marL="339725" indent="-227013">
              <a:lnSpc>
                <a:spcPct val="120000"/>
              </a:lnSpc>
            </a:pPr>
            <a:r>
              <a:rPr lang="en-US" sz="2200" dirty="0">
                <a:hlinkClick r:id="rId15">
                  <a:extLst>
                    <a:ext uri="{A12FA001-AC4F-418D-AE19-62706E023703}">
                      <ahyp:hlinkClr xmlns:ahyp="http://schemas.microsoft.com/office/drawing/2018/hyperlinkcolor" val="tx"/>
                    </a:ext>
                  </a:extLst>
                </a:hlinkClick>
              </a:rPr>
              <a:t>The Princeton Project</a:t>
            </a:r>
            <a:endParaRPr lang="en-US" sz="2200" dirty="0"/>
          </a:p>
          <a:p>
            <a:pPr marL="0" indent="0">
              <a:lnSpc>
                <a:spcPct val="120000"/>
              </a:lnSpc>
              <a:buNone/>
            </a:pPr>
            <a:endParaRPr lang="en-US" dirty="0"/>
          </a:p>
        </p:txBody>
      </p:sp>
    </p:spTree>
    <p:extLst>
      <p:ext uri="{BB962C8B-B14F-4D97-AF65-F5344CB8AC3E}">
        <p14:creationId xmlns:p14="http://schemas.microsoft.com/office/powerpoint/2010/main" val="2994044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8">
            <a:extLst>
              <a:ext uri="{FF2B5EF4-FFF2-40B4-BE49-F238E27FC236}">
                <a16:creationId xmlns:a16="http://schemas.microsoft.com/office/drawing/2014/main" id="{1E4BCF8F-2005-47FB-9087-AACCD14C5657}"/>
              </a:ext>
            </a:extLst>
          </p:cNvPr>
          <p:cNvSpPr>
            <a:spLocks noGrp="1"/>
          </p:cNvSpPr>
          <p:nvPr>
            <p:ph idx="1"/>
          </p:nvPr>
        </p:nvSpPr>
        <p:spPr>
          <a:xfrm>
            <a:off x="841248" y="2724912"/>
            <a:ext cx="10515600" cy="1417305"/>
          </a:xfrm>
        </p:spPr>
        <p:txBody>
          <a:bodyPr>
            <a:normAutofit/>
          </a:bodyPr>
          <a:lstStyle/>
          <a:p>
            <a:pPr marL="0" indent="0" algn="ctr">
              <a:buNone/>
            </a:pPr>
            <a:r>
              <a:rPr lang="en-US" sz="4400" b="1" dirty="0">
                <a:solidFill>
                  <a:srgbClr val="0070C0"/>
                </a:solidFill>
                <a:latin typeface="Lucida Sans Unicode" panose="020B0602030504020204" pitchFamily="34" charset="0"/>
                <a:cs typeface="Lucida Sans Unicode" panose="020B0602030504020204" pitchFamily="34" charset="0"/>
              </a:rPr>
              <a:t>Questions and Comments</a:t>
            </a:r>
          </a:p>
        </p:txBody>
      </p:sp>
    </p:spTree>
    <p:extLst>
      <p:ext uri="{BB962C8B-B14F-4D97-AF65-F5344CB8AC3E}">
        <p14:creationId xmlns:p14="http://schemas.microsoft.com/office/powerpoint/2010/main" val="2151537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8">
            <a:extLst>
              <a:ext uri="{FF2B5EF4-FFF2-40B4-BE49-F238E27FC236}">
                <a16:creationId xmlns:a16="http://schemas.microsoft.com/office/drawing/2014/main" id="{E96DE31D-0497-4AA9-887C-1506BBE7F02B}"/>
              </a:ext>
            </a:extLst>
          </p:cNvPr>
          <p:cNvSpPr>
            <a:spLocks noGrp="1"/>
          </p:cNvSpPr>
          <p:nvPr>
            <p:ph idx="1"/>
          </p:nvPr>
        </p:nvSpPr>
        <p:spPr>
          <a:xfrm>
            <a:off x="841248" y="2724912"/>
            <a:ext cx="10515600" cy="1417305"/>
          </a:xfrm>
        </p:spPr>
        <p:txBody>
          <a:bodyPr>
            <a:normAutofit/>
          </a:bodyPr>
          <a:lstStyle/>
          <a:p>
            <a:pPr marL="0" indent="0" algn="ctr">
              <a:buNone/>
            </a:pPr>
            <a:r>
              <a:rPr lang="en-US" sz="4400" b="1" dirty="0">
                <a:solidFill>
                  <a:srgbClr val="0070C0"/>
                </a:solidFill>
                <a:latin typeface="Lucida Sans Unicode" panose="020B0602030504020204" pitchFamily="34" charset="0"/>
                <a:cs typeface="Lucida Sans Unicode" panose="020B0602030504020204" pitchFamily="34" charset="0"/>
              </a:rPr>
              <a:t>Thank You for Joining Us!</a:t>
            </a:r>
          </a:p>
        </p:txBody>
      </p:sp>
    </p:spTree>
    <p:extLst>
      <p:ext uri="{BB962C8B-B14F-4D97-AF65-F5344CB8AC3E}">
        <p14:creationId xmlns:p14="http://schemas.microsoft.com/office/powerpoint/2010/main" val="3012948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8">
            <a:extLst>
              <a:ext uri="{FF2B5EF4-FFF2-40B4-BE49-F238E27FC236}">
                <a16:creationId xmlns:a16="http://schemas.microsoft.com/office/drawing/2014/main" id="{9629FCA2-A235-4928-B5A7-B7477B04ABC9}"/>
              </a:ext>
            </a:extLst>
          </p:cNvPr>
          <p:cNvSpPr>
            <a:spLocks noGrp="1"/>
          </p:cNvSpPr>
          <p:nvPr>
            <p:ph idx="1"/>
          </p:nvPr>
        </p:nvSpPr>
        <p:spPr>
          <a:xfrm>
            <a:off x="838200" y="2724912"/>
            <a:ext cx="10515600" cy="1417305"/>
          </a:xfrm>
        </p:spPr>
        <p:txBody>
          <a:bodyPr>
            <a:normAutofit lnSpcReduction="10000"/>
          </a:bodyPr>
          <a:lstStyle/>
          <a:p>
            <a:pPr marL="0" indent="0" algn="ctr">
              <a:buNone/>
            </a:pPr>
            <a:r>
              <a:rPr lang="en-US" sz="4400" b="1" dirty="0">
                <a:solidFill>
                  <a:srgbClr val="0070C0"/>
                </a:solidFill>
                <a:latin typeface="Lucida Sans Unicode" panose="020B0602030504020204" pitchFamily="34" charset="0"/>
                <a:cs typeface="Lucida Sans Unicode" panose="020B0602030504020204" pitchFamily="34" charset="0"/>
              </a:rPr>
              <a:t>References on Indiana Public</a:t>
            </a:r>
          </a:p>
          <a:p>
            <a:pPr marL="0" indent="0" algn="ctr">
              <a:buNone/>
            </a:pPr>
            <a:r>
              <a:rPr lang="en-US" sz="4400" b="1" dirty="0">
                <a:solidFill>
                  <a:srgbClr val="0070C0"/>
                </a:solidFill>
                <a:latin typeface="Lucida Sans Unicode" panose="020B0602030504020204" pitchFamily="34" charset="0"/>
                <a:cs typeface="Lucida Sans Unicode" panose="020B0602030504020204" pitchFamily="34" charset="0"/>
              </a:rPr>
              <a:t>Education and Climate Change</a:t>
            </a:r>
          </a:p>
        </p:txBody>
      </p:sp>
    </p:spTree>
    <p:extLst>
      <p:ext uri="{BB962C8B-B14F-4D97-AF65-F5344CB8AC3E}">
        <p14:creationId xmlns:p14="http://schemas.microsoft.com/office/powerpoint/2010/main" val="1891862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6FF2A-A8D4-47E7-9220-1AABC3528E7D}"/>
              </a:ext>
            </a:extLst>
          </p:cNvPr>
          <p:cNvSpPr>
            <a:spLocks noGrp="1"/>
          </p:cNvSpPr>
          <p:nvPr>
            <p:ph type="title"/>
          </p:nvPr>
        </p:nvSpPr>
        <p:spPr/>
        <p:txBody>
          <a:bodyPr>
            <a:normAutofit fontScale="90000"/>
          </a:bodyPr>
          <a:lstStyle/>
          <a:p>
            <a:r>
              <a:rPr lang="en-US" b="1" u="sng" dirty="0"/>
              <a:t>Gerrymandered? Monroe County House Districts</a:t>
            </a:r>
            <a:endParaRPr lang="en-US" dirty="0"/>
          </a:p>
        </p:txBody>
      </p:sp>
      <p:sp>
        <p:nvSpPr>
          <p:cNvPr id="5" name="TextBox 4">
            <a:extLst>
              <a:ext uri="{FF2B5EF4-FFF2-40B4-BE49-F238E27FC236}">
                <a16:creationId xmlns:a16="http://schemas.microsoft.com/office/drawing/2014/main" id="{035B96F6-F26F-4328-AA5E-5C0E9AFF3848}"/>
              </a:ext>
            </a:extLst>
          </p:cNvPr>
          <p:cNvSpPr txBox="1"/>
          <p:nvPr/>
        </p:nvSpPr>
        <p:spPr>
          <a:xfrm>
            <a:off x="4078224" y="6336792"/>
            <a:ext cx="4177553" cy="307777"/>
          </a:xfrm>
          <a:prstGeom prst="rect">
            <a:avLst/>
          </a:prstGeom>
          <a:noFill/>
        </p:spPr>
        <p:txBody>
          <a:bodyPr wrap="square" rtlCol="0">
            <a:spAutoFit/>
          </a:bodyPr>
          <a:lstStyle/>
          <a:p>
            <a:r>
              <a:rPr lang="en-US" sz="1400" b="1" u="sng" dirty="0">
                <a:latin typeface="Lato" panose="020F0502020204030203" pitchFamily="34" charset="0"/>
                <a:ea typeface="Lato" panose="020F0502020204030203" pitchFamily="34" charset="0"/>
                <a:cs typeface="Lato" panose="020F0502020204030203" pitchFamily="34" charset="0"/>
              </a:rPr>
              <a:t>Source: Monroe County Document Center </a:t>
            </a:r>
          </a:p>
        </p:txBody>
      </p:sp>
      <p:pic>
        <p:nvPicPr>
          <p:cNvPr id="6" name="Picture 5">
            <a:extLst>
              <a:ext uri="{FF2B5EF4-FFF2-40B4-BE49-F238E27FC236}">
                <a16:creationId xmlns:a16="http://schemas.microsoft.com/office/drawing/2014/main" id="{70DEE4CB-FEFA-4AE9-9944-045E22C10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2860" y="1828800"/>
            <a:ext cx="2946279" cy="3928372"/>
          </a:xfrm>
          <a:prstGeom prst="rect">
            <a:avLst/>
          </a:prstGeom>
          <a:ln w="12700">
            <a:solidFill>
              <a:schemeClr val="tx1"/>
            </a:solidFill>
          </a:ln>
        </p:spPr>
      </p:pic>
      <p:sp>
        <p:nvSpPr>
          <p:cNvPr id="7" name="Content Placeholder 6">
            <a:extLst>
              <a:ext uri="{FF2B5EF4-FFF2-40B4-BE49-F238E27FC236}">
                <a16:creationId xmlns:a16="http://schemas.microsoft.com/office/drawing/2014/main" id="{66BE7112-5308-489F-A9B3-CBCF15F64FF2}"/>
              </a:ext>
            </a:extLst>
          </p:cNvPr>
          <p:cNvSpPr txBox="1">
            <a:spLocks noGrp="1"/>
          </p:cNvSpPr>
          <p:nvPr>
            <p:ph idx="1"/>
          </p:nvPr>
        </p:nvSpPr>
        <p:spPr>
          <a:xfrm>
            <a:off x="5628578" y="1371600"/>
            <a:ext cx="934844" cy="424732"/>
          </a:xfrm>
          <a:prstGeom prst="rect">
            <a:avLst/>
          </a:prstGeom>
          <a:noFill/>
        </p:spPr>
        <p:txBody>
          <a:bodyPr wrap="square" rtlCol="0">
            <a:spAutoFit/>
          </a:bodyPr>
          <a:lstStyle/>
          <a:p>
            <a:pPr marL="0" indent="0" algn="ctr">
              <a:buNone/>
            </a:pPr>
            <a:r>
              <a:rPr lang="en-US" b="1" dirty="0">
                <a:latin typeface="Lato Medium" panose="020F0502020204030203"/>
              </a:rPr>
              <a:t>2011</a:t>
            </a:r>
          </a:p>
        </p:txBody>
      </p:sp>
    </p:spTree>
    <p:extLst>
      <p:ext uri="{BB962C8B-B14F-4D97-AF65-F5344CB8AC3E}">
        <p14:creationId xmlns:p14="http://schemas.microsoft.com/office/powerpoint/2010/main" val="3790700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6FF2A-A8D4-47E7-9220-1AABC3528E7D}"/>
              </a:ext>
            </a:extLst>
          </p:cNvPr>
          <p:cNvSpPr>
            <a:spLocks noGrp="1"/>
          </p:cNvSpPr>
          <p:nvPr>
            <p:ph type="title"/>
          </p:nvPr>
        </p:nvSpPr>
        <p:spPr/>
        <p:txBody>
          <a:bodyPr>
            <a:normAutofit fontScale="90000"/>
          </a:bodyPr>
          <a:lstStyle/>
          <a:p>
            <a:r>
              <a:rPr lang="en-US" b="1" u="sng" dirty="0"/>
              <a:t>Gerrymandered? Monroe County House Districts </a:t>
            </a:r>
            <a:endParaRPr lang="en-US" dirty="0"/>
          </a:p>
        </p:txBody>
      </p:sp>
      <p:sp>
        <p:nvSpPr>
          <p:cNvPr id="5" name="TextBox 4">
            <a:extLst>
              <a:ext uri="{FF2B5EF4-FFF2-40B4-BE49-F238E27FC236}">
                <a16:creationId xmlns:a16="http://schemas.microsoft.com/office/drawing/2014/main" id="{035B96F6-F26F-4328-AA5E-5C0E9AFF3848}"/>
              </a:ext>
            </a:extLst>
          </p:cNvPr>
          <p:cNvSpPr txBox="1"/>
          <p:nvPr/>
        </p:nvSpPr>
        <p:spPr>
          <a:xfrm>
            <a:off x="4078224" y="6336792"/>
            <a:ext cx="4177553" cy="307777"/>
          </a:xfrm>
          <a:prstGeom prst="rect">
            <a:avLst/>
          </a:prstGeom>
          <a:noFill/>
        </p:spPr>
        <p:txBody>
          <a:bodyPr wrap="square" rtlCol="0">
            <a:spAutoFit/>
          </a:bodyPr>
          <a:lstStyle/>
          <a:p>
            <a:r>
              <a:rPr lang="en-US" sz="1400" b="1" u="sng" dirty="0">
                <a:latin typeface="Lato" panose="020F0502020204030203" pitchFamily="34" charset="0"/>
                <a:ea typeface="Lato" panose="020F0502020204030203" pitchFamily="34" charset="0"/>
                <a:cs typeface="Lato" panose="020F0502020204030203" pitchFamily="34" charset="0"/>
              </a:rPr>
              <a:t>Source: Monroe County Document Center </a:t>
            </a:r>
          </a:p>
        </p:txBody>
      </p:sp>
      <p:sp>
        <p:nvSpPr>
          <p:cNvPr id="7" name="Content Placeholder 6">
            <a:extLst>
              <a:ext uri="{FF2B5EF4-FFF2-40B4-BE49-F238E27FC236}">
                <a16:creationId xmlns:a16="http://schemas.microsoft.com/office/drawing/2014/main" id="{66BE7112-5308-489F-A9B3-CBCF15F64FF2}"/>
              </a:ext>
            </a:extLst>
          </p:cNvPr>
          <p:cNvSpPr txBox="1">
            <a:spLocks noGrp="1"/>
          </p:cNvSpPr>
          <p:nvPr>
            <p:ph idx="1"/>
          </p:nvPr>
        </p:nvSpPr>
        <p:spPr>
          <a:xfrm>
            <a:off x="5628578" y="1371600"/>
            <a:ext cx="934844" cy="424732"/>
          </a:xfrm>
          <a:prstGeom prst="rect">
            <a:avLst/>
          </a:prstGeom>
          <a:noFill/>
        </p:spPr>
        <p:txBody>
          <a:bodyPr wrap="square" rtlCol="0">
            <a:spAutoFit/>
          </a:bodyPr>
          <a:lstStyle/>
          <a:p>
            <a:pPr marL="0" indent="0" algn="ctr">
              <a:buNone/>
            </a:pPr>
            <a:r>
              <a:rPr lang="en-US" b="1" dirty="0">
                <a:latin typeface="Lato Medium" panose="020F0502020204030203"/>
              </a:rPr>
              <a:t>2011</a:t>
            </a:r>
          </a:p>
        </p:txBody>
      </p:sp>
      <p:pic>
        <p:nvPicPr>
          <p:cNvPr id="8" name="Picture 7">
            <a:extLst>
              <a:ext uri="{FF2B5EF4-FFF2-40B4-BE49-F238E27FC236}">
                <a16:creationId xmlns:a16="http://schemas.microsoft.com/office/drawing/2014/main" id="{A99CABCC-8CE6-47CB-AF10-AC18FCDE042C}"/>
              </a:ext>
            </a:extLst>
          </p:cNvPr>
          <p:cNvPicPr>
            <a:picLocks noChangeAspect="1"/>
          </p:cNvPicPr>
          <p:nvPr/>
        </p:nvPicPr>
        <p:blipFill>
          <a:blip r:embed="rId3"/>
          <a:stretch>
            <a:fillRect/>
          </a:stretch>
        </p:blipFill>
        <p:spPr>
          <a:xfrm>
            <a:off x="3959352" y="1828800"/>
            <a:ext cx="4736592" cy="4360885"/>
          </a:xfrm>
          <a:prstGeom prst="rect">
            <a:avLst/>
          </a:prstGeom>
        </p:spPr>
      </p:pic>
      <p:sp>
        <p:nvSpPr>
          <p:cNvPr id="9" name="TextBox 8">
            <a:extLst>
              <a:ext uri="{FF2B5EF4-FFF2-40B4-BE49-F238E27FC236}">
                <a16:creationId xmlns:a16="http://schemas.microsoft.com/office/drawing/2014/main" id="{96948153-A460-4F43-BDC1-186E888EF137}"/>
              </a:ext>
            </a:extLst>
          </p:cNvPr>
          <p:cNvSpPr txBox="1"/>
          <p:nvPr/>
        </p:nvSpPr>
        <p:spPr>
          <a:xfrm>
            <a:off x="1188720" y="2228671"/>
            <a:ext cx="2286000" cy="1815882"/>
          </a:xfrm>
          <a:prstGeom prst="rect">
            <a:avLst/>
          </a:prstGeom>
          <a:noFill/>
        </p:spPr>
        <p:txBody>
          <a:bodyPr wrap="square" rtlCol="0">
            <a:spAutoFit/>
          </a:bodyPr>
          <a:lstStyle/>
          <a:p>
            <a:r>
              <a:rPr lang="en-US" sz="28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Becky </a:t>
            </a:r>
            <a:r>
              <a:rPr lang="en-US" sz="280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and Justin, </a:t>
            </a:r>
            <a:r>
              <a:rPr lang="en-US" sz="28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let’s discuss </a:t>
            </a:r>
            <a:r>
              <a:rPr lang="en-US" sz="280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this graphic.</a:t>
            </a:r>
            <a:endParaRPr lang="en-US" sz="28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13168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5BB72BA-8160-4EBD-85FD-5D1E08B1FF30}"/>
              </a:ext>
            </a:extLst>
          </p:cNvPr>
          <p:cNvSpPr>
            <a:spLocks noGrp="1"/>
          </p:cNvSpPr>
          <p:nvPr>
            <p:ph idx="1"/>
          </p:nvPr>
        </p:nvSpPr>
        <p:spPr>
          <a:xfrm>
            <a:off x="838200" y="2720349"/>
            <a:ext cx="10515600" cy="1417305"/>
          </a:xfrm>
        </p:spPr>
        <p:txBody>
          <a:bodyPr>
            <a:normAutofit lnSpcReduction="10000"/>
          </a:bodyPr>
          <a:lstStyle/>
          <a:p>
            <a:pPr marL="0" indent="0" algn="ctr">
              <a:buNone/>
            </a:pPr>
            <a:r>
              <a:rPr lang="en-US" sz="4400" b="1" dirty="0">
                <a:solidFill>
                  <a:srgbClr val="0070C0"/>
                </a:solidFill>
                <a:latin typeface="Lucida Sans Unicode" panose="020B0602030504020204" pitchFamily="34" charset="0"/>
                <a:cs typeface="Lucida Sans Unicode" panose="020B0602030504020204" pitchFamily="34" charset="0"/>
              </a:rPr>
              <a:t>Vote Equality</a:t>
            </a:r>
          </a:p>
          <a:p>
            <a:pPr marL="0" indent="0" algn="ctr">
              <a:buNone/>
            </a:pPr>
            <a:r>
              <a:rPr lang="en-US" sz="4400" b="1" dirty="0">
                <a:solidFill>
                  <a:srgbClr val="0070C0"/>
                </a:solidFill>
                <a:latin typeface="Lucida Sans Unicode" panose="020B0602030504020204" pitchFamily="34" charset="0"/>
                <a:cs typeface="Lucida Sans Unicode" panose="020B0602030504020204" pitchFamily="34" charset="0"/>
              </a:rPr>
              <a:t>and Representation</a:t>
            </a:r>
          </a:p>
        </p:txBody>
      </p:sp>
    </p:spTree>
    <p:extLst>
      <p:ext uri="{BB962C8B-B14F-4D97-AF65-F5344CB8AC3E}">
        <p14:creationId xmlns:p14="http://schemas.microsoft.com/office/powerpoint/2010/main" val="160034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D72C4BB-480C-4E3F-AAC0-A49BED6FFB84}"/>
              </a:ext>
            </a:extLst>
          </p:cNvPr>
          <p:cNvSpPr>
            <a:spLocks noGrp="1"/>
          </p:cNvSpPr>
          <p:nvPr>
            <p:ph type="title"/>
          </p:nvPr>
        </p:nvSpPr>
        <p:spPr>
          <a:xfrm>
            <a:off x="838200" y="365126"/>
            <a:ext cx="10515600" cy="1052513"/>
          </a:xfrm>
        </p:spPr>
        <p:txBody>
          <a:bodyPr anchor="t">
            <a:normAutofit/>
          </a:bodyPr>
          <a:lstStyle/>
          <a:p>
            <a:r>
              <a:rPr lang="en-US" b="1" u="sng" dirty="0"/>
              <a:t>Vote Equality―One Person, One Vote</a:t>
            </a:r>
          </a:p>
        </p:txBody>
      </p:sp>
      <p:sp>
        <p:nvSpPr>
          <p:cNvPr id="5" name="Content Placeholder 1"/>
          <p:cNvSpPr>
            <a:spLocks noGrp="1"/>
          </p:cNvSpPr>
          <p:nvPr>
            <p:ph idx="1"/>
          </p:nvPr>
        </p:nvSpPr>
        <p:spPr>
          <a:xfrm>
            <a:off x="841248" y="1371600"/>
            <a:ext cx="10224655" cy="4843272"/>
          </a:xfrm>
          <a:ln>
            <a:noFill/>
          </a:ln>
        </p:spPr>
        <p:txBody>
          <a:bodyPr>
            <a:normAutofit/>
          </a:bodyPr>
          <a:lstStyle/>
          <a:p>
            <a:endParaRPr lang="en-US" dirty="0"/>
          </a:p>
          <a:p>
            <a:pPr marL="0" indent="0">
              <a:buNone/>
            </a:pPr>
            <a:endParaRPr lang="en-US" dirty="0"/>
          </a:p>
          <a:p>
            <a:endParaRPr lang="en-US" dirty="0"/>
          </a:p>
          <a:p>
            <a:endParaRPr lang="en-US" dirty="0"/>
          </a:p>
          <a:p>
            <a:endParaRPr lang="en-US" dirty="0"/>
          </a:p>
          <a:p>
            <a:endParaRPr lang="en-US" sz="800" dirty="0"/>
          </a:p>
          <a:p>
            <a:r>
              <a:rPr lang="en-US" dirty="0"/>
              <a:t>The right to vote is fundamental to a democracy.</a:t>
            </a:r>
          </a:p>
          <a:p>
            <a:r>
              <a:rPr lang="en-US" dirty="0"/>
              <a:t>At its core, is the concept that one person’s vote</a:t>
            </a:r>
            <a:br>
              <a:rPr lang="en-US" dirty="0"/>
            </a:br>
            <a:r>
              <a:rPr lang="en-US" dirty="0"/>
              <a:t>counts as much as another person’s vote.</a:t>
            </a:r>
          </a:p>
          <a:p>
            <a:pPr marL="0" indent="0">
              <a:buNone/>
            </a:pPr>
            <a:endParaRPr lang="en-US" i="1" dirty="0"/>
          </a:p>
          <a:p>
            <a:pPr marL="0" indent="0">
              <a:buNone/>
            </a:pPr>
            <a:endParaRPr lang="en-US" i="1" dirty="0"/>
          </a:p>
          <a:p>
            <a:pPr marL="0" indent="0">
              <a:buNone/>
            </a:pPr>
            <a:endParaRPr lang="en-US" i="1" dirty="0"/>
          </a:p>
          <a:p>
            <a:endParaRPr lang="en-US" i="1" dirty="0"/>
          </a:p>
          <a:p>
            <a:endParaRPr lang="en-US" sz="1000" i="1" dirty="0"/>
          </a:p>
          <a:p>
            <a:endParaRPr lang="en-US" i="1" dirty="0"/>
          </a:p>
          <a:p>
            <a:endParaRPr lang="en-US" i="1" dirty="0"/>
          </a:p>
          <a:p>
            <a:endParaRPr lang="en-US" i="1"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710" y="1371600"/>
            <a:ext cx="3834583" cy="2029023"/>
          </a:xfrm>
          <a:prstGeom prst="rect">
            <a:avLst/>
          </a:prstGeom>
          <a:ln w="12700">
            <a:solidFill>
              <a:srgbClr val="FF0000"/>
            </a:solidFill>
          </a:ln>
        </p:spPr>
      </p:pic>
    </p:spTree>
    <p:extLst>
      <p:ext uri="{BB962C8B-B14F-4D97-AF65-F5344CB8AC3E}">
        <p14:creationId xmlns:p14="http://schemas.microsoft.com/office/powerpoint/2010/main" val="21427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b="1" u="sng" dirty="0"/>
              <a:t>Representative Democracy Involves . . .</a:t>
            </a:r>
          </a:p>
        </p:txBody>
      </p:sp>
      <p:sp>
        <p:nvSpPr>
          <p:cNvPr id="5" name="Content Placeholder 1"/>
          <p:cNvSpPr>
            <a:spLocks noGrp="1"/>
          </p:cNvSpPr>
          <p:nvPr>
            <p:ph idx="1"/>
          </p:nvPr>
        </p:nvSpPr>
        <p:spPr>
          <a:xfrm>
            <a:off x="841248" y="1371600"/>
            <a:ext cx="10361985" cy="4574548"/>
          </a:xfrm>
        </p:spPr>
        <p:txBody>
          <a:bodyPr>
            <a:normAutofit/>
          </a:bodyPr>
          <a:lstStyle/>
          <a:p>
            <a:pPr marL="566914" indent="-457189"/>
            <a:r>
              <a:rPr lang="en-US" dirty="0">
                <a:cs typeface="Arial" panose="020B0604020202020204" pitchFamily="34" charset="0"/>
              </a:rPr>
              <a:t>Citizens electing officials to represent them. </a:t>
            </a:r>
          </a:p>
          <a:p>
            <a:pPr marL="566914" indent="-457189"/>
            <a:r>
              <a:rPr lang="en-US" dirty="0">
                <a:cs typeface="Arial" panose="020B0604020202020204" pitchFamily="34" charset="0"/>
              </a:rPr>
              <a:t>Representatives elected from voting districts. </a:t>
            </a:r>
          </a:p>
          <a:p>
            <a:pPr marL="566914" indent="-457189">
              <a:spcAft>
                <a:spcPts val="1000"/>
              </a:spcAft>
            </a:pPr>
            <a:r>
              <a:rPr lang="en-US" dirty="0">
                <a:cs typeface="Arial" panose="020B0604020202020204" pitchFamily="34" charset="0"/>
              </a:rPr>
              <a:t>Various levels of representation are:</a:t>
            </a:r>
          </a:p>
          <a:p>
            <a:pPr marL="1024102" lvl="1" indent="-457189"/>
            <a:r>
              <a:rPr lang="en-US" dirty="0">
                <a:cs typeface="Arial" panose="020B0604020202020204" pitchFamily="34" charset="0"/>
              </a:rPr>
              <a:t>National - U.S. Congress</a:t>
            </a:r>
          </a:p>
          <a:p>
            <a:pPr marL="1024102" lvl="1" indent="-457189"/>
            <a:r>
              <a:rPr lang="en-US" dirty="0">
                <a:cs typeface="Arial" panose="020B0604020202020204" pitchFamily="34" charset="0"/>
              </a:rPr>
              <a:t>State – Legislature</a:t>
            </a:r>
          </a:p>
          <a:p>
            <a:pPr marL="1024102" lvl="1" indent="-457189"/>
            <a:r>
              <a:rPr lang="en-US" dirty="0">
                <a:cs typeface="Arial" panose="020B0604020202020204" pitchFamily="34" charset="0"/>
              </a:rPr>
              <a:t>Local – Counties, Municipalities.</a:t>
            </a:r>
          </a:p>
          <a:p>
            <a:pPr marL="566914" indent="-457189">
              <a:spcAft>
                <a:spcPts val="1000"/>
              </a:spcAft>
            </a:pPr>
            <a:r>
              <a:rPr lang="en-US" dirty="0">
                <a:cs typeface="Arial" panose="020B0604020202020204" pitchFamily="34" charset="0"/>
              </a:rPr>
              <a:t>District boundaries drawn during a process called “redistricting.”</a:t>
            </a:r>
          </a:p>
          <a:p>
            <a:pPr marL="1024102" lvl="1" indent="-457189">
              <a:spcAft>
                <a:spcPts val="1000"/>
              </a:spcAft>
            </a:pPr>
            <a:endParaRPr lang="en-US" dirty="0">
              <a:cs typeface="Arial" panose="020B0604020202020204" pitchFamily="34" charset="0"/>
            </a:endParaRPr>
          </a:p>
          <a:p>
            <a:pPr marL="1024102" lvl="1" indent="-457189">
              <a:spcAft>
                <a:spcPts val="1000"/>
              </a:spcAft>
            </a:pPr>
            <a:endParaRPr lang="en-US" dirty="0">
              <a:cs typeface="Arial" panose="020B0604020202020204" pitchFamily="34" charset="0"/>
            </a:endParaRPr>
          </a:p>
          <a:p>
            <a:pPr marL="566914" indent="-457189">
              <a:spcAft>
                <a:spcPts val="1000"/>
              </a:spcAft>
            </a:pPr>
            <a:endParaRPr lang="en-US" dirty="0">
              <a:cs typeface="Arial" panose="020B0604020202020204" pitchFamily="34" charset="0"/>
            </a:endParaRPr>
          </a:p>
          <a:p>
            <a:pPr marL="914377" lvl="2"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309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923637" y="1572253"/>
            <a:ext cx="10361985" cy="4574548"/>
          </a:xfrm>
        </p:spPr>
        <p:txBody>
          <a:bodyPr>
            <a:normAutofit/>
          </a:bodyPr>
          <a:lstStyle/>
          <a:p>
            <a:pPr marL="109725" indent="0">
              <a:buNone/>
            </a:pPr>
            <a:r>
              <a:rPr lang="en-US" dirty="0">
                <a:cs typeface="Arial" panose="020B0604020202020204" pitchFamily="34" charset="0"/>
              </a:rPr>
              <a:t>. </a:t>
            </a:r>
          </a:p>
          <a:p>
            <a:pPr marL="1024102" lvl="1" indent="-457189">
              <a:spcAft>
                <a:spcPts val="1000"/>
              </a:spcAft>
            </a:pPr>
            <a:endParaRPr lang="en-US" dirty="0">
              <a:cs typeface="Arial" panose="020B0604020202020204" pitchFamily="34" charset="0"/>
            </a:endParaRPr>
          </a:p>
          <a:p>
            <a:pPr marL="1024102" lvl="1" indent="-457189">
              <a:spcAft>
                <a:spcPts val="1000"/>
              </a:spcAft>
            </a:pPr>
            <a:endParaRPr lang="en-US" dirty="0">
              <a:cs typeface="Arial" panose="020B0604020202020204" pitchFamily="34" charset="0"/>
            </a:endParaRPr>
          </a:p>
          <a:p>
            <a:pPr marL="566914" indent="-457189">
              <a:spcAft>
                <a:spcPts val="1000"/>
              </a:spcAft>
            </a:pPr>
            <a:endParaRPr lang="en-US" dirty="0">
              <a:cs typeface="Arial" panose="020B0604020202020204" pitchFamily="34" charset="0"/>
            </a:endParaRPr>
          </a:p>
          <a:p>
            <a:pPr marL="914377" lvl="2" indent="0">
              <a:buNone/>
            </a:pPr>
            <a:endParaRPr lang="en-US"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B77DBF27-840E-4018-B4E7-80B29623564E}"/>
              </a:ext>
            </a:extLst>
          </p:cNvPr>
          <p:cNvSpPr txBox="1">
            <a:spLocks/>
          </p:cNvSpPr>
          <p:nvPr/>
        </p:nvSpPr>
        <p:spPr>
          <a:xfrm>
            <a:off x="841248" y="365761"/>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0" u="sng"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b="1" dirty="0"/>
              <a:t>U.S. House of Representatives—435 Seats Total</a:t>
            </a:r>
          </a:p>
        </p:txBody>
      </p:sp>
      <p:sp>
        <p:nvSpPr>
          <p:cNvPr id="10" name="Content Placeholder 1">
            <a:extLst>
              <a:ext uri="{FF2B5EF4-FFF2-40B4-BE49-F238E27FC236}">
                <a16:creationId xmlns:a16="http://schemas.microsoft.com/office/drawing/2014/main" id="{2879E5AC-FE45-406C-8091-BC1AF68422E3}"/>
              </a:ext>
            </a:extLst>
          </p:cNvPr>
          <p:cNvSpPr txBox="1">
            <a:spLocks/>
          </p:cNvSpPr>
          <p:nvPr/>
        </p:nvSpPr>
        <p:spPr>
          <a:xfrm>
            <a:off x="6596525" y="1371600"/>
            <a:ext cx="4961107" cy="2297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dirty="0">
                <a:cs typeface="Arial" panose="020B0604020202020204" pitchFamily="34" charset="0"/>
              </a:rPr>
              <a:t>Each state is assigned a number of Representatives, based on population.</a:t>
            </a:r>
          </a:p>
          <a:p>
            <a:pPr>
              <a:spcAft>
                <a:spcPts val="600"/>
              </a:spcAft>
            </a:pPr>
            <a:r>
              <a:rPr lang="en-US" dirty="0">
                <a:cs typeface="Arial" panose="020B0604020202020204" pitchFamily="34" charset="0"/>
              </a:rPr>
              <a:t>each state has at least one U.S. Representative</a:t>
            </a:r>
          </a:p>
          <a:p>
            <a:pPr>
              <a:spcAft>
                <a:spcPts val="600"/>
              </a:spcAft>
            </a:pPr>
            <a:r>
              <a:rPr lang="en-US" dirty="0">
                <a:cs typeface="Arial" panose="020B0604020202020204" pitchFamily="34" charset="0"/>
              </a:rPr>
              <a:t>elected by popular vote</a:t>
            </a:r>
            <a:endParaRPr lang="en-US" dirty="0">
              <a:solidFill>
                <a:srgbClr val="FF0000"/>
              </a:solidFill>
              <a:cs typeface="Arial" panose="020B0604020202020204" pitchFamily="34" charset="0"/>
            </a:endParaRPr>
          </a:p>
          <a:p>
            <a:pPr marL="393182" lvl="1" indent="0">
              <a:buNone/>
            </a:pPr>
            <a:endParaRPr lang="en-US" dirty="0">
              <a:latin typeface="Arial" panose="020B0604020202020204" pitchFamily="34" charset="0"/>
              <a:cs typeface="Arial" panose="020B0604020202020204" pitchFamily="34" charset="0"/>
            </a:endParaRPr>
          </a:p>
          <a:p>
            <a:pPr marL="566913" lvl="1" indent="0">
              <a:spcAft>
                <a:spcPts val="1000"/>
              </a:spcAft>
              <a:buNone/>
            </a:pPr>
            <a:endParaRPr lang="en-US" dirty="0">
              <a:cs typeface="Arial" panose="020B0604020202020204" pitchFamily="34" charset="0"/>
            </a:endParaRPr>
          </a:p>
          <a:p>
            <a:pPr marL="914377" lvl="2" indent="0">
              <a:buNone/>
            </a:pPr>
            <a:endParaRPr 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92B9B886-56EA-49DF-8ECB-8CCF8FB45DCA}"/>
              </a:ext>
            </a:extLst>
          </p:cNvPr>
          <p:cNvPicPr>
            <a:picLocks noChangeAspect="1"/>
          </p:cNvPicPr>
          <p:nvPr/>
        </p:nvPicPr>
        <p:blipFill rotWithShape="1">
          <a:blip r:embed="rId3"/>
          <a:srcRect b="10665"/>
          <a:stretch/>
        </p:blipFill>
        <p:spPr>
          <a:xfrm>
            <a:off x="841248" y="1371600"/>
            <a:ext cx="5339827" cy="3686175"/>
          </a:xfrm>
          <a:prstGeom prst="rect">
            <a:avLst/>
          </a:prstGeom>
          <a:ln w="12700">
            <a:solidFill>
              <a:prstClr val="black"/>
            </a:solidFill>
          </a:ln>
        </p:spPr>
      </p:pic>
    </p:spTree>
    <p:extLst>
      <p:ext uri="{BB962C8B-B14F-4D97-AF65-F5344CB8AC3E}">
        <p14:creationId xmlns:p14="http://schemas.microsoft.com/office/powerpoint/2010/main" val="94464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F178-FC37-4AE7-9C04-A9A73D03A4B0}"/>
              </a:ext>
            </a:extLst>
          </p:cNvPr>
          <p:cNvSpPr>
            <a:spLocks noGrp="1"/>
          </p:cNvSpPr>
          <p:nvPr>
            <p:ph type="title"/>
          </p:nvPr>
        </p:nvSpPr>
        <p:spPr/>
        <p:txBody>
          <a:bodyPr anchor="t">
            <a:normAutofit fontScale="90000"/>
          </a:bodyPr>
          <a:lstStyle/>
          <a:p>
            <a:r>
              <a:rPr lang="en-US" sz="3600" b="1" u="sng" dirty="0">
                <a:latin typeface="Lato" panose="020F0502020204030203" pitchFamily="34" charset="0"/>
                <a:ea typeface="Lato" panose="020F0502020204030203" pitchFamily="34" charset="0"/>
                <a:cs typeface="Lato" panose="020F0502020204030203" pitchFamily="34" charset="0"/>
              </a:rPr>
              <a:t>Indiana State Representation</a:t>
            </a:r>
            <a:br>
              <a:rPr lang="en-US" sz="3600" b="1" u="sng" dirty="0">
                <a:latin typeface="Lato" panose="020F0502020204030203" pitchFamily="34" charset="0"/>
                <a:ea typeface="Lato" panose="020F0502020204030203" pitchFamily="34" charset="0"/>
                <a:cs typeface="Lato" panose="020F0502020204030203" pitchFamily="34" charset="0"/>
              </a:rPr>
            </a:br>
            <a:endParaRPr lang="en-US" dirty="0"/>
          </a:p>
        </p:txBody>
      </p:sp>
      <p:sp>
        <p:nvSpPr>
          <p:cNvPr id="8" name="Content Placeholder 1">
            <a:extLst>
              <a:ext uri="{FF2B5EF4-FFF2-40B4-BE49-F238E27FC236}">
                <a16:creationId xmlns:a16="http://schemas.microsoft.com/office/drawing/2014/main" id="{2B6F9E59-BA51-432C-91F6-335CD9AC4764}"/>
              </a:ext>
            </a:extLst>
          </p:cNvPr>
          <p:cNvSpPr txBox="1">
            <a:spLocks/>
          </p:cNvSpPr>
          <p:nvPr/>
        </p:nvSpPr>
        <p:spPr>
          <a:xfrm>
            <a:off x="5719062" y="1371600"/>
            <a:ext cx="5965957" cy="292735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a:ea typeface="+mn-ea"/>
                <a:cs typeface="Merriweather"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cs typeface="Arial" panose="020B0604020202020204" pitchFamily="34" charset="0"/>
              </a:rPr>
              <a:t>Indiana General Assembly (IGA)</a:t>
            </a:r>
          </a:p>
          <a:p>
            <a:pPr lvl="1"/>
            <a:r>
              <a:rPr lang="en-US" dirty="0">
                <a:cs typeface="Arial" panose="020B0604020202020204" pitchFamily="34" charset="0"/>
              </a:rPr>
              <a:t>50 state senators</a:t>
            </a:r>
          </a:p>
          <a:p>
            <a:pPr lvl="1"/>
            <a:r>
              <a:rPr lang="en-US" dirty="0">
                <a:cs typeface="Arial" panose="020B0604020202020204" pitchFamily="34" charset="0"/>
              </a:rPr>
              <a:t>100 state representatives</a:t>
            </a:r>
          </a:p>
          <a:p>
            <a:pPr lvl="1"/>
            <a:r>
              <a:rPr lang="en-US" dirty="0">
                <a:cs typeface="Arial" panose="020B0604020202020204" pitchFamily="34" charset="0"/>
              </a:rPr>
              <a:t>Elected by popular vote</a:t>
            </a:r>
            <a:endParaRPr lang="en-US" dirty="0">
              <a:solidFill>
                <a:srgbClr val="FF0000"/>
              </a:solidFill>
              <a:cs typeface="Arial" panose="020B0604020202020204" pitchFamily="34" charset="0"/>
            </a:endParaRPr>
          </a:p>
        </p:txBody>
      </p:sp>
      <p:pic>
        <p:nvPicPr>
          <p:cNvPr id="9" name="Picture 8">
            <a:extLst>
              <a:ext uri="{FF2B5EF4-FFF2-40B4-BE49-F238E27FC236}">
                <a16:creationId xmlns:a16="http://schemas.microsoft.com/office/drawing/2014/main" id="{C6312891-D2F2-4486-915F-D5601A76981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41248" y="1371600"/>
            <a:ext cx="4046188" cy="3578087"/>
          </a:xfrm>
          <a:prstGeom prst="rect">
            <a:avLst/>
          </a:prstGeom>
          <a:ln w="12700">
            <a:solidFill>
              <a:prstClr val="black"/>
            </a:solidFill>
          </a:ln>
        </p:spPr>
      </p:pic>
    </p:spTree>
    <p:extLst>
      <p:ext uri="{BB962C8B-B14F-4D97-AF65-F5344CB8AC3E}">
        <p14:creationId xmlns:p14="http://schemas.microsoft.com/office/powerpoint/2010/main" val="81691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5BB72BA-8160-4EBD-85FD-5D1E08B1FF30}"/>
              </a:ext>
            </a:extLst>
          </p:cNvPr>
          <p:cNvSpPr>
            <a:spLocks noGrp="1"/>
          </p:cNvSpPr>
          <p:nvPr>
            <p:ph idx="1"/>
          </p:nvPr>
        </p:nvSpPr>
        <p:spPr>
          <a:xfrm>
            <a:off x="838200" y="2724912"/>
            <a:ext cx="10515600" cy="1678341"/>
          </a:xfrm>
        </p:spPr>
        <p:txBody>
          <a:bodyPr>
            <a:noAutofit/>
          </a:bodyPr>
          <a:lstStyle/>
          <a:p>
            <a:pPr marL="0" indent="0" algn="ctr">
              <a:buNone/>
            </a:pPr>
            <a:r>
              <a:rPr lang="en-US" sz="4400" b="1" dirty="0">
                <a:solidFill>
                  <a:srgbClr val="0070C0"/>
                </a:solidFill>
                <a:latin typeface="Lucida Sans Unicode" panose="020B0602030504020204" pitchFamily="34" charset="0"/>
                <a:cs typeface="Lucida Sans Unicode" panose="020B0602030504020204" pitchFamily="34" charset="0"/>
              </a:rPr>
              <a:t>Redistricting and the</a:t>
            </a:r>
            <a:br>
              <a:rPr lang="en-US" sz="4400" b="1" dirty="0">
                <a:solidFill>
                  <a:srgbClr val="0070C0"/>
                </a:solidFill>
                <a:latin typeface="Lucida Sans Unicode" panose="020B0602030504020204" pitchFamily="34" charset="0"/>
                <a:cs typeface="Lucida Sans Unicode" panose="020B0602030504020204" pitchFamily="34" charset="0"/>
              </a:rPr>
            </a:br>
            <a:r>
              <a:rPr lang="en-US" sz="4400" b="1" dirty="0">
                <a:solidFill>
                  <a:srgbClr val="0070C0"/>
                </a:solidFill>
                <a:latin typeface="Lucida Sans Unicode" panose="020B0602030504020204" pitchFamily="34" charset="0"/>
                <a:cs typeface="Lucida Sans Unicode" panose="020B0602030504020204" pitchFamily="34" charset="0"/>
              </a:rPr>
              <a:t>Effects of Gerrymandering</a:t>
            </a:r>
          </a:p>
        </p:txBody>
      </p:sp>
    </p:spTree>
    <p:extLst>
      <p:ext uri="{BB962C8B-B14F-4D97-AF65-F5344CB8AC3E}">
        <p14:creationId xmlns:p14="http://schemas.microsoft.com/office/powerpoint/2010/main" val="32914408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32282</TotalTime>
  <Words>7041</Words>
  <Application>Microsoft Office PowerPoint</Application>
  <PresentationFormat>Widescreen</PresentationFormat>
  <Paragraphs>683</Paragraphs>
  <Slides>39</Slides>
  <Notes>39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Cambria</vt:lpstr>
      <vt:lpstr>Lalo</vt:lpstr>
      <vt:lpstr>Lato</vt:lpstr>
      <vt:lpstr>Lato Medium</vt:lpstr>
      <vt:lpstr>Lucida Sans Unicode</vt:lpstr>
      <vt:lpstr>Merriweather</vt:lpstr>
      <vt:lpstr>Symbol</vt:lpstr>
      <vt:lpstr>Times New Roman</vt:lpstr>
      <vt:lpstr>1_Office Theme</vt:lpstr>
      <vt:lpstr>Working for Fair Voting Maps  in Indiana</vt:lpstr>
      <vt:lpstr>Partners for Fair Voting Maps </vt:lpstr>
      <vt:lpstr>Key Points</vt:lpstr>
      <vt:lpstr>PowerPoint Presentation</vt:lpstr>
      <vt:lpstr>Vote Equality―One Person, One Vote</vt:lpstr>
      <vt:lpstr>Representative Democracy Involves . . .</vt:lpstr>
      <vt:lpstr>PowerPoint Presentation</vt:lpstr>
      <vt:lpstr>Indiana State Representation </vt:lpstr>
      <vt:lpstr>PowerPoint Presentation</vt:lpstr>
      <vt:lpstr>The Redistricting Process Involves . . . </vt:lpstr>
      <vt:lpstr>Like Many Others, Indiana’s Legislature Does the Redistricting</vt:lpstr>
      <vt:lpstr>Redistricting to Advantage One Party:  Gerrymandering</vt:lpstr>
      <vt:lpstr>“The Man Who Rigged America’s Election Maps” </vt:lpstr>
      <vt:lpstr>Gerrymandering Made Easy—Example with 15 Voters</vt:lpstr>
      <vt:lpstr>How Does Gerrymandering Affect Indiana Voters?   </vt:lpstr>
      <vt:lpstr>How Does Gerrymandering Affect Indiana Voters?</vt:lpstr>
      <vt:lpstr>How Does Gerrymandering Affect Indiana Voters?</vt:lpstr>
      <vt:lpstr>How Does Gerrymandering Affect Indiana Voters?</vt:lpstr>
      <vt:lpstr>PowerPoint Presentation</vt:lpstr>
      <vt:lpstr>Indiana U.S. Congressional Districts </vt:lpstr>
      <vt:lpstr>U.S. Congressional District 9 </vt:lpstr>
      <vt:lpstr>Indiana State Senate Districts </vt:lpstr>
      <vt:lpstr>Indiana State House Districts </vt:lpstr>
      <vt:lpstr>Gerrymandered? Monroe County House Districts </vt:lpstr>
      <vt:lpstr>Gerrymandered? Indiana Senate District 28 </vt:lpstr>
      <vt:lpstr>PowerPoint Presentation</vt:lpstr>
      <vt:lpstr>Compare Criteria for Indiana Maps with Fair Criteria</vt:lpstr>
      <vt:lpstr>Details on Reform Efforts in Indiana</vt:lpstr>
      <vt:lpstr>Growing Support for Fair Maps </vt:lpstr>
      <vt:lpstr>Indiana Citizen Redistricting Commission (ICRC)</vt:lpstr>
      <vt:lpstr>Summary</vt:lpstr>
      <vt:lpstr>PowerPoint Presentation</vt:lpstr>
      <vt:lpstr>Citizen Action Requested and Urged!</vt:lpstr>
      <vt:lpstr>Resources – (to be emailed to you)</vt:lpstr>
      <vt:lpstr>PowerPoint Presentation</vt:lpstr>
      <vt:lpstr>PowerPoint Presentation</vt:lpstr>
      <vt:lpstr>PowerPoint Presentation</vt:lpstr>
      <vt:lpstr>Gerrymandered? Monroe County House Districts</vt:lpstr>
      <vt:lpstr>Gerrymandered? Monroe County House Districts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Redistricting Basics: Working for Fair Maps in Indiana</dc:title>
  <dc:creator>LWV of Bloomington-Monroe County</dc:creator>
  <cp:lastModifiedBy>Lana Kpabar</cp:lastModifiedBy>
  <cp:revision>1407</cp:revision>
  <cp:lastPrinted>2021-05-27T11:42:53Z</cp:lastPrinted>
  <dcterms:created xsi:type="dcterms:W3CDTF">2021-03-06T10:11:20Z</dcterms:created>
  <dcterms:modified xsi:type="dcterms:W3CDTF">2021-06-03T21:38:03Z</dcterms:modified>
</cp:coreProperties>
</file>